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1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9" r:id="rId4"/>
    <p:sldId id="296" r:id="rId5"/>
    <p:sldId id="292" r:id="rId6"/>
    <p:sldId id="300" r:id="rId7"/>
    <p:sldId id="297" r:id="rId8"/>
    <p:sldId id="301" r:id="rId9"/>
    <p:sldId id="291" r:id="rId10"/>
    <p:sldId id="298" r:id="rId11"/>
    <p:sldId id="299" r:id="rId12"/>
    <p:sldId id="295" r:id="rId13"/>
    <p:sldId id="287" r:id="rId14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71"/>
    <a:srgbClr val="7F9BB8"/>
    <a:srgbClr val="FFFFFF"/>
    <a:srgbClr val="FFD502"/>
    <a:srgbClr val="B3B3B3"/>
    <a:srgbClr val="E3C51E"/>
    <a:srgbClr val="182859"/>
    <a:srgbClr val="5E82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8410" autoAdjust="0"/>
  </p:normalViewPr>
  <p:slideViewPr>
    <p:cSldViewPr>
      <p:cViewPr varScale="1">
        <p:scale>
          <a:sx n="104" d="100"/>
          <a:sy n="104" d="100"/>
        </p:scale>
        <p:origin x="-84" y="-108"/>
      </p:cViewPr>
      <p:guideLst>
        <p:guide orient="horz" pos="3657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75F5A-4EDD-434C-8338-35E2F09F8459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102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91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491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6B572-3496-4397-BA89-2B0F752E086E}" type="slidenum">
              <a:rPr lang="de-DE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 descr="Bild_ppt_internation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214438"/>
            <a:ext cx="914082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5" descr="Balken_oben_eco_in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 descr="Balken_unten_int_gel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10188"/>
            <a:ext cx="9144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 userDrawn="1"/>
        </p:nvSpPr>
        <p:spPr>
          <a:xfrm>
            <a:off x="4500563" y="5364163"/>
            <a:ext cx="4467225" cy="3571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1100" b="1" dirty="0"/>
              <a:t>ecoplus. Die Wirtschaftsagentur des Landes Niederösterreich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332000" y="1728000"/>
            <a:ext cx="7162800" cy="1262058"/>
          </a:xfrm>
        </p:spPr>
        <p:txBody>
          <a:bodyPr/>
          <a:lstStyle>
            <a:lvl1pPr eaLnBrk="0" hangingPunct="0">
              <a:tabLst>
                <a:tab pos="376238" algn="l"/>
              </a:tabLst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4B8FD0-6426-48A4-8CD2-7EA15E9A649C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54FAD7-1DFB-4B2F-B0B3-B6910CECEDCE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C29C0-D7B2-4C09-9ECB-878360824069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8F234-86E1-4954-B410-B4DD1D7D9A26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1447800"/>
            <a:ext cx="1979612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363" y="1447800"/>
            <a:ext cx="5788025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AC041-B472-4792-A2A5-77E942D4BF06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 userDrawn="1"/>
        </p:nvSpPr>
        <p:spPr bwMode="auto">
          <a:xfrm>
            <a:off x="184150" y="1484313"/>
            <a:ext cx="505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 sz="4000" dirty="0">
                <a:solidFill>
                  <a:schemeClr val="bg1"/>
                </a:solidFill>
              </a:rPr>
              <a:t>netzwerke und cluster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pic>
        <p:nvPicPr>
          <p:cNvPr id="30724" name="Picture 4" descr="gelber balken_PPP_d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1219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B5FE58-CCB7-4FA1-9A5C-87705B3AA739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2AADA-0367-4E9F-9FC4-280366E70A07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2362200"/>
            <a:ext cx="3883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362200"/>
            <a:ext cx="3883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AD8B61-3AB7-4F24-BD9E-4BB5632A1DB0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2BF46-DAE4-439C-85DD-B9C67EB1FA81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8CADE-6BB6-4075-961E-F2189E153D73}" type="slidenum">
              <a:rPr lang="de-DE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785938"/>
            <a:ext cx="78438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471738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pic>
        <p:nvPicPr>
          <p:cNvPr id="2052" name="Grafik 7" descr="Balken_oben_eco_int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 userDrawn="1"/>
        </p:nvSpPr>
        <p:spPr>
          <a:xfrm>
            <a:off x="8094663" y="6119813"/>
            <a:ext cx="488950" cy="274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4E99BB6-A52A-4A11-88F4-B79436232624}" type="slidenum">
              <a:rPr lang="de-DE" sz="1200"/>
              <a:pPr algn="r"/>
              <a:t>‹#›</a:t>
            </a:fld>
            <a:endParaRPr lang="de-AT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87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908050" indent="-173038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270000" indent="-1714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636713" indent="-17621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2093913" indent="-1762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551113" indent="-1762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008313" indent="-1762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465513" indent="-176213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447800"/>
            <a:ext cx="79200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zu bearbeiten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2362200"/>
            <a:ext cx="7918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4"/>
            <a:endParaRPr lang="de-AT" smtClean="0"/>
          </a:p>
          <a:p>
            <a:pPr lvl="4"/>
            <a:endParaRPr lang="de-AT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" pitchFamily="2" charset="2"/>
              <a:buNone/>
              <a:defRPr sz="1200">
                <a:solidFill>
                  <a:srgbClr val="4D4D4D"/>
                </a:solidFill>
              </a:defRPr>
            </a:lvl1pPr>
          </a:lstStyle>
          <a:p>
            <a:fld id="{CC984AB7-C798-4C7B-B72D-AF9A0A534F5C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29701" name="Picture 5" descr="PPTvorlage08_Balke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188913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2pPr>
      <a:lvl3pPr marL="896938" indent="-173038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247775" indent="-17145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4pPr>
      <a:lvl5pPr marL="1617663" indent="-176213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074863" indent="-176213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532063" indent="-176213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2989263" indent="-176213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446463" indent="-176213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international.eu/" TargetMode="External"/><Relationship Id="rId2" Type="http://schemas.openxmlformats.org/officeDocument/2006/relationships/hyperlink" Target="mailto:g.forgues@ecoplus.a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1628775"/>
            <a:ext cx="7594600" cy="1262063"/>
          </a:xfrm>
        </p:spPr>
        <p:txBody>
          <a:bodyPr/>
          <a:lstStyle/>
          <a:p>
            <a:r>
              <a:rPr lang="bg-BG" dirty="0" smtClean="0"/>
              <a:t>Долна Австрия</a:t>
            </a:r>
            <a:r>
              <a:rPr lang="de-AT" dirty="0" smtClean="0"/>
              <a:t> – </a:t>
            </a:r>
            <a:r>
              <a:rPr lang="bg-BG" dirty="0" smtClean="0"/>
              <a:t>богат с многообразие европейски регион</a:t>
            </a:r>
            <a:r>
              <a:rPr lang="de-AT" dirty="0" smtClean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2938" y="1241425"/>
            <a:ext cx="4071937" cy="35718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bg-BG" sz="1100" dirty="0">
                <a:solidFill>
                  <a:srgbClr val="FFFFFF"/>
                </a:solidFill>
              </a:rPr>
              <a:t>Бизнес</a:t>
            </a:r>
            <a:r>
              <a:rPr lang="de-DE" sz="1100" dirty="0">
                <a:solidFill>
                  <a:srgbClr val="FFFFFF"/>
                </a:solidFill>
              </a:rPr>
              <a:t> &amp; </a:t>
            </a:r>
            <a:r>
              <a:rPr lang="bg-BG" sz="1100" dirty="0">
                <a:solidFill>
                  <a:srgbClr val="FFFFFF"/>
                </a:solidFill>
              </a:rPr>
              <a:t>Технология</a:t>
            </a:r>
            <a:r>
              <a:rPr lang="de-DE" sz="1100" dirty="0">
                <a:solidFill>
                  <a:srgbClr val="FFFFFF"/>
                </a:solidFill>
              </a:rPr>
              <a:t>  |  </a:t>
            </a:r>
            <a:r>
              <a:rPr lang="bg-BG" sz="1100" dirty="0">
                <a:solidFill>
                  <a:srgbClr val="FFFFFF"/>
                </a:solidFill>
              </a:rPr>
              <a:t>Интернациолизиране</a:t>
            </a:r>
            <a:r>
              <a:rPr lang="de-DE" sz="11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01" name="Rechteck 9"/>
          <p:cNvSpPr>
            <a:spLocks noChangeArrowheads="1"/>
          </p:cNvSpPr>
          <p:nvPr/>
        </p:nvSpPr>
        <p:spPr bwMode="auto">
          <a:xfrm>
            <a:off x="684213" y="2928938"/>
            <a:ext cx="3476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bg-BG" sz="1100" dirty="0">
                <a:solidFill>
                  <a:srgbClr val="7F9BB8"/>
                </a:solidFill>
              </a:rPr>
              <a:t>Представящ</a:t>
            </a:r>
            <a:r>
              <a:rPr lang="de-DE" sz="1100" dirty="0">
                <a:solidFill>
                  <a:srgbClr val="7F9BB8"/>
                </a:solidFill>
              </a:rPr>
              <a:t>: </a:t>
            </a:r>
            <a:r>
              <a:rPr lang="bg-BG" sz="1100" dirty="0">
                <a:solidFill>
                  <a:srgbClr val="7F9BB8"/>
                </a:solidFill>
              </a:rPr>
              <a:t>Габриеле Форг</a:t>
            </a:r>
            <a:r>
              <a:rPr lang="de-DE" sz="1100" dirty="0">
                <a:solidFill>
                  <a:schemeClr val="bg1"/>
                </a:solidFill>
              </a:rPr>
              <a:t>:</a:t>
            </a:r>
            <a:r>
              <a:rPr lang="de-DE" sz="1100" dirty="0">
                <a:solidFill>
                  <a:srgbClr val="7F9BB8"/>
                </a:solidFill>
              </a:rPr>
              <a:t> </a:t>
            </a:r>
            <a:r>
              <a:rPr lang="de-DE" sz="1100" dirty="0">
                <a:solidFill>
                  <a:srgbClr val="FFFFFF"/>
                </a:solidFill>
              </a:rPr>
              <a:t>|  </a:t>
            </a:r>
            <a:r>
              <a:rPr lang="bg-BG" sz="1100" dirty="0">
                <a:solidFill>
                  <a:srgbClr val="FFFFFF"/>
                </a:solidFill>
              </a:rPr>
              <a:t>Дата</a:t>
            </a:r>
            <a:r>
              <a:rPr lang="de-DE" sz="1100" dirty="0">
                <a:solidFill>
                  <a:srgbClr val="FFFFFF"/>
                </a:solidFill>
              </a:rPr>
              <a:t>: </a:t>
            </a:r>
            <a:r>
              <a:rPr lang="de-DE" sz="1100" dirty="0">
                <a:solidFill>
                  <a:schemeClr val="bg1"/>
                </a:solidFill>
              </a:rPr>
              <a:t>12. </a:t>
            </a:r>
            <a:r>
              <a:rPr lang="bg-BG" sz="1100" dirty="0">
                <a:solidFill>
                  <a:schemeClr val="bg1"/>
                </a:solidFill>
              </a:rPr>
              <a:t>юли</a:t>
            </a:r>
            <a:r>
              <a:rPr lang="de-DE" sz="1100" dirty="0">
                <a:solidFill>
                  <a:schemeClr val="bg1"/>
                </a:solidFill>
              </a:rPr>
              <a:t> 2010</a:t>
            </a:r>
            <a:endParaRPr lang="de-AT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484313"/>
            <a:ext cx="7843837" cy="490537"/>
          </a:xfrm>
        </p:spPr>
        <p:txBody>
          <a:bodyPr/>
          <a:lstStyle/>
          <a:p>
            <a:r>
              <a:rPr lang="de-AT" dirty="0" smtClean="0"/>
              <a:t>ecoplus International </a:t>
            </a:r>
            <a:r>
              <a:rPr lang="bg-BG" dirty="0" smtClean="0"/>
              <a:t>в България</a:t>
            </a:r>
            <a:r>
              <a:rPr lang="de-AT" dirty="0" smtClean="0"/>
              <a:t> - </a:t>
            </a:r>
            <a:r>
              <a:rPr lang="bg-BG" dirty="0" smtClean="0"/>
              <a:t>фокус</a:t>
            </a:r>
            <a:endParaRPr lang="de-AT" dirty="0" smtClean="0"/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133600"/>
            <a:ext cx="5545137" cy="3241675"/>
          </a:xfrm>
        </p:spPr>
        <p:txBody>
          <a:bodyPr/>
          <a:lstStyle/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/>
              <a:t> </a:t>
            </a:r>
            <a:r>
              <a:rPr lang="bg-BG" b="0" dirty="0" smtClean="0">
                <a:solidFill>
                  <a:srgbClr val="003871"/>
                </a:solidFill>
              </a:rPr>
              <a:t>Енергийна</a:t>
            </a:r>
            <a:r>
              <a:rPr lang="en-US" b="0" dirty="0" smtClean="0">
                <a:solidFill>
                  <a:srgbClr val="003871"/>
                </a:solidFill>
              </a:rPr>
              <a:t> </a:t>
            </a:r>
            <a:r>
              <a:rPr lang="de-AT" b="0" dirty="0" smtClean="0">
                <a:solidFill>
                  <a:srgbClr val="003871"/>
                </a:solidFill>
              </a:rPr>
              <a:t>- </a:t>
            </a:r>
            <a:r>
              <a:rPr lang="bg-BG" b="0" dirty="0" smtClean="0">
                <a:solidFill>
                  <a:srgbClr val="003871"/>
                </a:solidFill>
              </a:rPr>
              <a:t>за опазване на околна среда</a:t>
            </a:r>
            <a:r>
              <a:rPr lang="de-AT" b="0" dirty="0" smtClean="0">
                <a:solidFill>
                  <a:srgbClr val="003871"/>
                </a:solidFill>
              </a:rPr>
              <a:t>- </a:t>
            </a:r>
            <a:r>
              <a:rPr lang="bg-BG" b="0" dirty="0" smtClean="0">
                <a:solidFill>
                  <a:srgbClr val="003871"/>
                </a:solidFill>
              </a:rPr>
              <a:t>и </a:t>
            </a:r>
            <a:r>
              <a:rPr lang="de-AT" b="0" dirty="0" smtClean="0">
                <a:solidFill>
                  <a:srgbClr val="003871"/>
                </a:solidFill>
              </a:rPr>
              <a:t/>
            </a:r>
            <a:br>
              <a:rPr lang="de-AT" b="0" dirty="0" smtClean="0">
                <a:solidFill>
                  <a:srgbClr val="003871"/>
                </a:solidFill>
              </a:rPr>
            </a:br>
            <a:r>
              <a:rPr lang="de-AT" b="0" dirty="0" smtClean="0">
                <a:solidFill>
                  <a:srgbClr val="003871"/>
                </a:solidFill>
              </a:rPr>
              <a:t>   </a:t>
            </a:r>
            <a:r>
              <a:rPr lang="bg-BG" b="0" dirty="0" smtClean="0">
                <a:solidFill>
                  <a:srgbClr val="003871"/>
                </a:solidFill>
              </a:rPr>
              <a:t>комунална техника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Строителство </a:t>
            </a:r>
            <a:r>
              <a:rPr lang="de-AT" b="0" dirty="0" smtClean="0">
                <a:solidFill>
                  <a:srgbClr val="003871"/>
                </a:solidFill>
              </a:rPr>
              <a:t>&amp; </a:t>
            </a:r>
            <a:r>
              <a:rPr lang="bg-BG" b="0" dirty="0" smtClean="0">
                <a:solidFill>
                  <a:srgbClr val="003871"/>
                </a:solidFill>
              </a:rPr>
              <a:t>саниране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Машини и съоръжения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Хранително- вкусови и аграрни технологии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Туризъм</a:t>
            </a:r>
            <a:r>
              <a:rPr lang="de-AT" b="0" dirty="0" smtClean="0">
                <a:solidFill>
                  <a:srgbClr val="003871"/>
                </a:solidFill>
              </a:rPr>
              <a:t>, </a:t>
            </a:r>
            <a:r>
              <a:rPr lang="bg-BG" b="0" dirty="0" smtClean="0">
                <a:solidFill>
                  <a:srgbClr val="003871"/>
                </a:solidFill>
              </a:rPr>
              <a:t>хотелиерство</a:t>
            </a: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и гастрономия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endParaRPr lang="en-US" b="0" dirty="0" smtClean="0"/>
          </a:p>
          <a:p>
            <a:pPr marL="0" indent="0">
              <a:lnSpc>
                <a:spcPct val="200000"/>
              </a:lnSpc>
              <a:buClr>
                <a:srgbClr val="003871"/>
              </a:buClr>
              <a:buFont typeface="Wingdings" pitchFamily="2" charset="2"/>
              <a:buChar char="§"/>
            </a:pPr>
            <a:endParaRPr lang="de-AT" b="0" dirty="0" smtClean="0"/>
          </a:p>
        </p:txBody>
      </p:sp>
      <p:pic>
        <p:nvPicPr>
          <p:cNvPr id="93188" name="Picture 4" descr="bulgarien_wapp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060575"/>
            <a:ext cx="1681162" cy="1438275"/>
          </a:xfrm>
          <a:prstGeom prst="rect">
            <a:avLst/>
          </a:prstGeom>
          <a:noFill/>
        </p:spPr>
      </p:pic>
      <p:pic>
        <p:nvPicPr>
          <p:cNvPr id="93189" name="Picture 5" descr="noe_wap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175" y="3716338"/>
            <a:ext cx="1293813" cy="1976437"/>
          </a:xfrm>
          <a:prstGeom prst="rect">
            <a:avLst/>
          </a:prstGeom>
          <a:noFill/>
        </p:spPr>
      </p:pic>
      <p:sp>
        <p:nvSpPr>
          <p:cNvPr id="93190" name="Rectangle 2"/>
          <p:cNvSpPr>
            <a:spLocks noChangeArrowheads="1"/>
          </p:cNvSpPr>
          <p:nvPr/>
        </p:nvSpPr>
        <p:spPr bwMode="auto">
          <a:xfrm>
            <a:off x="612775" y="5805488"/>
            <a:ext cx="2519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500" b="1" dirty="0">
                <a:solidFill>
                  <a:srgbClr val="003871"/>
                </a:solidFill>
              </a:rPr>
              <a:t>Кооперационен</a:t>
            </a:r>
            <a:r>
              <a:rPr lang="de-AT" sz="1500" b="1" dirty="0">
                <a:solidFill>
                  <a:srgbClr val="003871"/>
                </a:solidFill>
              </a:rPr>
              <a:t> </a:t>
            </a:r>
            <a:r>
              <a:rPr lang="bg-BG" sz="1500" b="1" dirty="0">
                <a:solidFill>
                  <a:srgbClr val="003871"/>
                </a:solidFill>
              </a:rPr>
              <a:t>партьор</a:t>
            </a:r>
            <a:endParaRPr lang="de-AT" sz="1500" b="1" dirty="0">
              <a:solidFill>
                <a:srgbClr val="003871"/>
              </a:solidFill>
            </a:endParaRPr>
          </a:p>
        </p:txBody>
      </p:sp>
      <p:sp>
        <p:nvSpPr>
          <p:cNvPr id="93191" name="Rectangle 2"/>
          <p:cNvSpPr>
            <a:spLocks noChangeArrowheads="1"/>
          </p:cNvSpPr>
          <p:nvPr/>
        </p:nvSpPr>
        <p:spPr bwMode="auto">
          <a:xfrm>
            <a:off x="6731000" y="5805488"/>
            <a:ext cx="1296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500" b="1" dirty="0">
                <a:solidFill>
                  <a:srgbClr val="003871"/>
                </a:solidFill>
              </a:rPr>
              <a:t>Събития</a:t>
            </a:r>
            <a:endParaRPr lang="de-AT" sz="1500" b="1" dirty="0">
              <a:solidFill>
                <a:srgbClr val="003871"/>
              </a:solidFill>
            </a:endParaRPr>
          </a:p>
        </p:txBody>
      </p:sp>
      <p:sp>
        <p:nvSpPr>
          <p:cNvPr id="93192" name="Rectangle 2"/>
          <p:cNvSpPr>
            <a:spLocks noChangeArrowheads="1"/>
          </p:cNvSpPr>
          <p:nvPr/>
        </p:nvSpPr>
        <p:spPr bwMode="auto">
          <a:xfrm>
            <a:off x="7742238" y="5805488"/>
            <a:ext cx="1150937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500" b="1" dirty="0">
                <a:solidFill>
                  <a:srgbClr val="003871"/>
                </a:solidFill>
              </a:rPr>
              <a:t>Връзки</a:t>
            </a:r>
            <a:endParaRPr lang="de-AT" sz="1500" b="1" dirty="0">
              <a:solidFill>
                <a:srgbClr val="003871"/>
              </a:solidFill>
            </a:endParaRPr>
          </a:p>
        </p:txBody>
      </p:sp>
      <p:sp>
        <p:nvSpPr>
          <p:cNvPr id="93193" name="Rectangle 2"/>
          <p:cNvSpPr>
            <a:spLocks noChangeArrowheads="1"/>
          </p:cNvSpPr>
          <p:nvPr/>
        </p:nvSpPr>
        <p:spPr bwMode="auto">
          <a:xfrm>
            <a:off x="3203575" y="5805488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500" b="1" dirty="0">
                <a:solidFill>
                  <a:srgbClr val="003871"/>
                </a:solidFill>
              </a:rPr>
              <a:t>Проекти</a:t>
            </a:r>
            <a:endParaRPr lang="de-AT" sz="1500" b="1" dirty="0">
              <a:solidFill>
                <a:srgbClr val="003871"/>
              </a:solidFill>
            </a:endParaRPr>
          </a:p>
        </p:txBody>
      </p:sp>
      <p:sp>
        <p:nvSpPr>
          <p:cNvPr id="93194" name="Rectangle 2"/>
          <p:cNvSpPr>
            <a:spLocks noChangeArrowheads="1"/>
          </p:cNvSpPr>
          <p:nvPr/>
        </p:nvSpPr>
        <p:spPr bwMode="auto">
          <a:xfrm>
            <a:off x="4211638" y="5805488"/>
            <a:ext cx="2592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500" b="1" dirty="0">
                <a:solidFill>
                  <a:srgbClr val="003871"/>
                </a:solidFill>
              </a:rPr>
              <a:t>Търсене на доставчици</a:t>
            </a:r>
            <a:endParaRPr lang="de-AT" sz="1500" b="1" dirty="0">
              <a:solidFill>
                <a:srgbClr val="0038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1" grpId="0"/>
      <p:bldP spid="93192" grpId="0" animBg="1"/>
      <p:bldP spid="93193" grpId="0"/>
      <p:bldP spid="93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484313"/>
            <a:ext cx="7843837" cy="490537"/>
          </a:xfrm>
        </p:spPr>
        <p:txBody>
          <a:bodyPr/>
          <a:lstStyle/>
          <a:p>
            <a:r>
              <a:rPr lang="de-AT" sz="2000" dirty="0" smtClean="0"/>
              <a:t>ecoplus. </a:t>
            </a:r>
            <a:r>
              <a:rPr lang="bg-BG" sz="2000" dirty="0" smtClean="0"/>
              <a:t>Стопанската агенция областта Долна Австрия</a:t>
            </a:r>
            <a:endParaRPr lang="de-AT" sz="2000" dirty="0" smtClean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420938"/>
            <a:ext cx="7921625" cy="3743325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2000" b="0" dirty="0" smtClean="0"/>
              <a:t>  </a:t>
            </a:r>
            <a:r>
              <a:rPr lang="bg-BG" b="0" dirty="0" smtClean="0">
                <a:solidFill>
                  <a:srgbClr val="003871"/>
                </a:solidFill>
              </a:rPr>
              <a:t>Консултантски разговори и подкрепа</a:t>
            </a: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при</a:t>
            </a:r>
            <a:r>
              <a:rPr lang="de-AT" b="0" dirty="0" smtClean="0">
                <a:solidFill>
                  <a:srgbClr val="003871"/>
                </a:solidFill>
              </a:rPr>
              <a:t> </a:t>
            </a:r>
            <a:r>
              <a:rPr lang="bg-BG" b="0" dirty="0" smtClean="0">
                <a:solidFill>
                  <a:srgbClr val="003871"/>
                </a:solidFill>
              </a:rPr>
              <a:t>около </a:t>
            </a:r>
            <a:r>
              <a:rPr lang="de-AT" b="0" dirty="0" smtClean="0">
                <a:solidFill>
                  <a:srgbClr val="003871"/>
                </a:solidFill>
              </a:rPr>
              <a:t>450 </a:t>
            </a:r>
            <a:br>
              <a:rPr lang="de-AT" b="0" dirty="0" smtClean="0">
                <a:solidFill>
                  <a:srgbClr val="003871"/>
                </a:solidFill>
              </a:rPr>
            </a:br>
            <a:r>
              <a:rPr lang="de-AT" b="0" dirty="0" smtClean="0">
                <a:solidFill>
                  <a:srgbClr val="003871"/>
                </a:solidFill>
              </a:rPr>
              <a:t>    </a:t>
            </a:r>
            <a:r>
              <a:rPr lang="bg-BG" b="0" dirty="0" smtClean="0">
                <a:solidFill>
                  <a:srgbClr val="003871"/>
                </a:solidFill>
              </a:rPr>
              <a:t>инвестиционни проекта на година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2000" b="0" dirty="0" smtClean="0">
                <a:solidFill>
                  <a:srgbClr val="003871"/>
                </a:solidFill>
              </a:rPr>
              <a:t>  </a:t>
            </a:r>
            <a:r>
              <a:rPr lang="bg-BG" b="0" dirty="0" smtClean="0">
                <a:solidFill>
                  <a:srgbClr val="003871"/>
                </a:solidFill>
              </a:rPr>
              <a:t>Подпомагане на около </a:t>
            </a:r>
            <a:r>
              <a:rPr lang="de-AT" b="0" dirty="0" smtClean="0">
                <a:solidFill>
                  <a:srgbClr val="003871"/>
                </a:solidFill>
              </a:rPr>
              <a:t>130</a:t>
            </a:r>
            <a:r>
              <a:rPr lang="bg-BG" b="0" dirty="0" smtClean="0">
                <a:solidFill>
                  <a:srgbClr val="003871"/>
                </a:solidFill>
              </a:rPr>
              <a:t> импулсни проекта за година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 16 </a:t>
            </a:r>
            <a:r>
              <a:rPr lang="bg-BG" b="0" dirty="0" smtClean="0">
                <a:solidFill>
                  <a:srgbClr val="003871"/>
                </a:solidFill>
              </a:rPr>
              <a:t>Стопански парка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 35 ecoplus </a:t>
            </a:r>
            <a:r>
              <a:rPr lang="bg-BG" b="0" dirty="0" smtClean="0">
                <a:solidFill>
                  <a:srgbClr val="003871"/>
                </a:solidFill>
              </a:rPr>
              <a:t>Участия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 3 Te</a:t>
            </a:r>
            <a:r>
              <a:rPr lang="bg-BG" b="0" dirty="0" smtClean="0">
                <a:solidFill>
                  <a:srgbClr val="003871"/>
                </a:solidFill>
              </a:rPr>
              <a:t>хнопола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 6 </a:t>
            </a:r>
            <a:r>
              <a:rPr lang="bg-BG" b="0" dirty="0" smtClean="0">
                <a:solidFill>
                  <a:srgbClr val="003871"/>
                </a:solidFill>
              </a:rPr>
              <a:t>Клъстерови инициативи</a:t>
            </a: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bg-BG" b="0" dirty="0" smtClean="0">
                <a:solidFill>
                  <a:srgbClr val="003871"/>
                </a:solidFill>
              </a:rPr>
              <a:t>  </a:t>
            </a:r>
            <a:r>
              <a:rPr lang="de-AT" b="0" dirty="0" smtClean="0">
                <a:solidFill>
                  <a:srgbClr val="003871"/>
                </a:solidFill>
              </a:rPr>
              <a:t>6 ecoplus</a:t>
            </a:r>
            <a:r>
              <a:rPr lang="bg-BG" b="0" dirty="0" smtClean="0">
                <a:solidFill>
                  <a:srgbClr val="003871"/>
                </a:solidFill>
              </a:rPr>
              <a:t> интернационални бюра в чужбина</a:t>
            </a: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 </a:t>
            </a:r>
            <a:r>
              <a:rPr lang="bg-BG" b="0" dirty="0" smtClean="0">
                <a:solidFill>
                  <a:srgbClr val="003871"/>
                </a:solidFill>
              </a:rPr>
              <a:t>Консултации и подкрепа при около 250 проекта на година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>
                <a:solidFill>
                  <a:srgbClr val="003871"/>
                </a:solidFill>
              </a:rPr>
              <a:t>  77 </a:t>
            </a:r>
            <a:r>
              <a:rPr lang="bg-BG" b="0" dirty="0" smtClean="0">
                <a:solidFill>
                  <a:srgbClr val="003871"/>
                </a:solidFill>
              </a:rPr>
              <a:t>Сътрудника</a:t>
            </a:r>
            <a:r>
              <a:rPr lang="de-AT" b="0" dirty="0" smtClean="0">
                <a:solidFill>
                  <a:srgbClr val="003871"/>
                </a:solidFill>
              </a:rPr>
              <a:t> </a:t>
            </a:r>
            <a:endParaRPr lang="en-US" b="0" dirty="0" smtClean="0">
              <a:solidFill>
                <a:srgbClr val="003871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003871"/>
              </a:buClr>
              <a:buFont typeface="Wingdings" pitchFamily="2" charset="2"/>
              <a:buChar char="§"/>
            </a:pPr>
            <a:endParaRPr lang="de-AT" b="0" dirty="0" smtClean="0"/>
          </a:p>
        </p:txBody>
      </p:sp>
      <p:pic>
        <p:nvPicPr>
          <p:cNvPr id="89094" name="Picture 6" descr="WZN mit Logo_(c)_Kammeter"/>
          <p:cNvPicPr>
            <a:picLocks noChangeAspect="1" noChangeArrowheads="1"/>
          </p:cNvPicPr>
          <p:nvPr/>
        </p:nvPicPr>
        <p:blipFill>
          <a:blip r:embed="rId2" cstate="print"/>
          <a:srcRect l="11957" b="17476"/>
          <a:stretch>
            <a:fillRect/>
          </a:stretch>
        </p:blipFill>
        <p:spPr bwMode="auto">
          <a:xfrm>
            <a:off x="6496050" y="2636838"/>
            <a:ext cx="1963738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785938"/>
            <a:ext cx="7843837" cy="995362"/>
          </a:xfrm>
        </p:spPr>
        <p:txBody>
          <a:bodyPr/>
          <a:lstStyle/>
          <a:p>
            <a:r>
              <a:rPr lang="de-AT" dirty="0" smtClean="0"/>
              <a:t>ecoplus International </a:t>
            </a:r>
            <a:r>
              <a:rPr lang="bg-BG" dirty="0" smtClean="0"/>
              <a:t>контакти:</a:t>
            </a:r>
            <a:endParaRPr lang="de-AT" sz="1800" b="0" dirty="0" smtClean="0"/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708275"/>
            <a:ext cx="7705228" cy="30257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bg-BG" dirty="0" smtClean="0">
                <a:solidFill>
                  <a:srgbClr val="003871"/>
                </a:solidFill>
              </a:rPr>
              <a:t>Д-р Габриеле Форг</a:t>
            </a:r>
            <a:endParaRPr lang="de-AT" dirty="0" smtClean="0">
              <a:solidFill>
                <a:srgbClr val="00387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de-AT" b="0" dirty="0" smtClean="0">
                <a:solidFill>
                  <a:srgbClr val="003871"/>
                </a:solidFill>
              </a:rPr>
              <a:t>Niederösterreichring 2, Haus A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AT" b="0" dirty="0" smtClean="0">
                <a:solidFill>
                  <a:srgbClr val="003871"/>
                </a:solidFill>
              </a:rPr>
              <a:t>3100 St. Pölten</a:t>
            </a:r>
          </a:p>
          <a:p>
            <a:pPr marL="0" indent="0" algn="ctr">
              <a:buFont typeface="Wingdings" pitchFamily="2" charset="2"/>
              <a:buNone/>
            </a:pPr>
            <a:endParaRPr lang="de-AT" b="0" dirty="0" smtClean="0">
              <a:solidFill>
                <a:srgbClr val="00387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de-AT" b="0" dirty="0" smtClean="0">
                <a:solidFill>
                  <a:srgbClr val="003871"/>
                </a:solidFill>
              </a:rPr>
              <a:t>E-Mail: </a:t>
            </a:r>
            <a:r>
              <a:rPr lang="de-AT" b="0" dirty="0" smtClean="0">
                <a:solidFill>
                  <a:srgbClr val="003871"/>
                </a:solidFill>
                <a:hlinkClick r:id="rId2"/>
              </a:rPr>
              <a:t>g.forgues@ecoplus.at</a:t>
            </a:r>
            <a:endParaRPr lang="de-AT" b="0" dirty="0" smtClean="0">
              <a:solidFill>
                <a:srgbClr val="003871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de-AT" b="0" dirty="0" smtClean="0">
                <a:solidFill>
                  <a:srgbClr val="003871"/>
                </a:solidFill>
              </a:rPr>
              <a:t>Tel.: +43 2742 9000-19716</a:t>
            </a:r>
          </a:p>
          <a:p>
            <a:pPr marL="0" indent="0" algn="ctr">
              <a:buFont typeface="Wingdings" pitchFamily="2" charset="2"/>
              <a:buNone/>
            </a:pPr>
            <a:r>
              <a:rPr lang="de-AT" b="0" dirty="0" smtClean="0">
                <a:solidFill>
                  <a:srgbClr val="003871"/>
                </a:solidFill>
              </a:rPr>
              <a:t>Mobil: +43 664 8482676</a:t>
            </a: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2051050" y="5227638"/>
            <a:ext cx="45370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AT" sz="2500" b="1" dirty="0" smtClean="0">
                <a:hlinkClick r:id="rId3"/>
              </a:rPr>
              <a:t>www.ecointernational.eu</a:t>
            </a:r>
            <a:endParaRPr lang="de-AT" sz="2500" b="1" dirty="0" smtClean="0"/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AT" sz="2500" b="1" dirty="0" smtClean="0"/>
              <a:t> </a:t>
            </a:r>
            <a:endParaRPr lang="de-AT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49400"/>
            <a:ext cx="7273925" cy="731838"/>
          </a:xfrm>
        </p:spPr>
        <p:txBody>
          <a:bodyPr/>
          <a:lstStyle/>
          <a:p>
            <a:r>
              <a:rPr lang="bg-BG" sz="2800" dirty="0" smtClean="0"/>
              <a:t>Долна Австрия</a:t>
            </a:r>
            <a:r>
              <a:rPr lang="de-AT" sz="2800" dirty="0" smtClean="0"/>
              <a:t> – </a:t>
            </a:r>
            <a:r>
              <a:rPr lang="bg-BG" sz="2800" dirty="0" smtClean="0"/>
              <a:t>област около Виена</a:t>
            </a:r>
            <a:endParaRPr lang="de-AT" sz="2800" dirty="0" smtClean="0"/>
          </a:p>
        </p:txBody>
      </p:sp>
      <p:sp>
        <p:nvSpPr>
          <p:cNvPr id="67587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6263" y="2565400"/>
            <a:ext cx="4716462" cy="3600450"/>
          </a:xfrm>
        </p:spPr>
        <p:txBody>
          <a:bodyPr/>
          <a:lstStyle/>
          <a:p>
            <a:pPr marL="0" indent="0" algn="ctr">
              <a:lnSpc>
                <a:spcPct val="155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b="0" dirty="0" smtClean="0"/>
              <a:t> </a:t>
            </a:r>
            <a:r>
              <a:rPr lang="bg-BG" sz="1700" b="0" dirty="0" smtClean="0">
                <a:solidFill>
                  <a:srgbClr val="003871"/>
                </a:solidFill>
              </a:rPr>
              <a:t>най- голямата</a:t>
            </a:r>
            <a:r>
              <a:rPr lang="de-AT" sz="1700" b="0" dirty="0" smtClean="0">
                <a:solidFill>
                  <a:srgbClr val="003871"/>
                </a:solidFill>
              </a:rPr>
              <a:t> </a:t>
            </a:r>
            <a:r>
              <a:rPr lang="bg-BG" sz="1700" dirty="0" smtClean="0">
                <a:solidFill>
                  <a:srgbClr val="003871"/>
                </a:solidFill>
              </a:rPr>
              <a:t>област</a:t>
            </a:r>
            <a:r>
              <a:rPr lang="bg-BG" sz="1700" b="0" dirty="0" smtClean="0">
                <a:solidFill>
                  <a:srgbClr val="003871"/>
                </a:solidFill>
              </a:rPr>
              <a:t> в Австрия</a:t>
            </a:r>
            <a:r>
              <a:rPr lang="de-AT" sz="1700" b="0" dirty="0" smtClean="0">
                <a:solidFill>
                  <a:srgbClr val="003871"/>
                </a:solidFill>
              </a:rPr>
              <a:t> </a:t>
            </a:r>
            <a:br>
              <a:rPr lang="de-AT" sz="1700" b="0" dirty="0" smtClean="0">
                <a:solidFill>
                  <a:srgbClr val="003871"/>
                </a:solidFill>
              </a:rPr>
            </a:br>
            <a:r>
              <a:rPr lang="de-AT" sz="1700" b="0" dirty="0" smtClean="0">
                <a:solidFill>
                  <a:srgbClr val="003871"/>
                </a:solidFill>
              </a:rPr>
              <a:t>  (19.177 </a:t>
            </a:r>
            <a:r>
              <a:rPr lang="bg-BG" sz="1700" b="0" dirty="0" smtClean="0">
                <a:solidFill>
                  <a:srgbClr val="003871"/>
                </a:solidFill>
              </a:rPr>
              <a:t>км</a:t>
            </a:r>
            <a:r>
              <a:rPr lang="de-AT" sz="1700" b="0" dirty="0" smtClean="0">
                <a:solidFill>
                  <a:srgbClr val="003871"/>
                </a:solidFill>
              </a:rPr>
              <a:t>²)</a:t>
            </a:r>
          </a:p>
          <a:p>
            <a:pPr marL="0" indent="0" algn="ctr">
              <a:lnSpc>
                <a:spcPct val="155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700" b="0" dirty="0" smtClean="0">
                <a:solidFill>
                  <a:srgbClr val="003871"/>
                </a:solidFill>
              </a:rPr>
              <a:t> 1,6 </a:t>
            </a:r>
            <a:r>
              <a:rPr lang="bg-BG" sz="1700" b="0" dirty="0" smtClean="0">
                <a:solidFill>
                  <a:srgbClr val="003871"/>
                </a:solidFill>
              </a:rPr>
              <a:t>мил. </a:t>
            </a:r>
            <a:r>
              <a:rPr lang="bg-BG" sz="1700" dirty="0" smtClean="0">
                <a:solidFill>
                  <a:srgbClr val="003871"/>
                </a:solidFill>
              </a:rPr>
              <a:t>жители</a:t>
            </a:r>
            <a:endParaRPr lang="de-AT" sz="1700" dirty="0" smtClean="0">
              <a:solidFill>
                <a:srgbClr val="003871"/>
              </a:solidFill>
            </a:endParaRPr>
          </a:p>
          <a:p>
            <a:pPr marL="0" indent="0" algn="ctr">
              <a:lnSpc>
                <a:spcPct val="155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700" b="0" dirty="0" smtClean="0">
                <a:solidFill>
                  <a:srgbClr val="003871"/>
                </a:solidFill>
              </a:rPr>
              <a:t> 16 </a:t>
            </a:r>
            <a:r>
              <a:rPr lang="bg-BG" sz="1700" b="0" dirty="0" smtClean="0">
                <a:solidFill>
                  <a:srgbClr val="003871"/>
                </a:solidFill>
              </a:rPr>
              <a:t>мил</a:t>
            </a:r>
            <a:r>
              <a:rPr lang="de-AT" sz="1700" b="0" dirty="0" smtClean="0">
                <a:solidFill>
                  <a:srgbClr val="003871"/>
                </a:solidFill>
              </a:rPr>
              <a:t>. </a:t>
            </a:r>
            <a:r>
              <a:rPr lang="bg-BG" sz="1700" dirty="0" smtClean="0">
                <a:solidFill>
                  <a:srgbClr val="003871"/>
                </a:solidFill>
              </a:rPr>
              <a:t>жители</a:t>
            </a:r>
            <a:r>
              <a:rPr lang="bg-BG" sz="1700" b="0" dirty="0" smtClean="0">
                <a:solidFill>
                  <a:srgbClr val="003871"/>
                </a:solidFill>
              </a:rPr>
              <a:t> </a:t>
            </a:r>
            <a:r>
              <a:rPr lang="de-AT" sz="1700" b="0" dirty="0" smtClean="0">
                <a:solidFill>
                  <a:srgbClr val="003871"/>
                </a:solidFill>
              </a:rPr>
              <a:t> </a:t>
            </a:r>
            <a:r>
              <a:rPr lang="bg-BG" sz="1700" b="0" dirty="0" smtClean="0">
                <a:solidFill>
                  <a:srgbClr val="003871"/>
                </a:solidFill>
              </a:rPr>
              <a:t>в обкръжение от 300 км</a:t>
            </a:r>
            <a:endParaRPr lang="de-AT" sz="1700" b="0" dirty="0" smtClean="0">
              <a:solidFill>
                <a:srgbClr val="003871"/>
              </a:solidFill>
            </a:endParaRPr>
          </a:p>
          <a:p>
            <a:pPr marL="0" indent="0" algn="ctr">
              <a:lnSpc>
                <a:spcPct val="155000"/>
              </a:lnSpc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700" b="0" dirty="0" smtClean="0">
                <a:solidFill>
                  <a:srgbClr val="003871"/>
                </a:solidFill>
              </a:rPr>
              <a:t> 400 </a:t>
            </a:r>
            <a:r>
              <a:rPr lang="bg-BG" sz="1700" b="0" dirty="0" smtClean="0">
                <a:solidFill>
                  <a:srgbClr val="003871"/>
                </a:solidFill>
              </a:rPr>
              <a:t>км</a:t>
            </a:r>
            <a:r>
              <a:rPr lang="de-AT" sz="1700" b="0" dirty="0" smtClean="0">
                <a:solidFill>
                  <a:srgbClr val="003871"/>
                </a:solidFill>
              </a:rPr>
              <a:t> </a:t>
            </a:r>
            <a:r>
              <a:rPr lang="bg-BG" sz="1700" b="0" dirty="0" smtClean="0">
                <a:solidFill>
                  <a:srgbClr val="003871"/>
                </a:solidFill>
              </a:rPr>
              <a:t>граница с </a:t>
            </a:r>
            <a:r>
              <a:rPr lang="bg-BG" sz="1700" dirty="0" smtClean="0">
                <a:solidFill>
                  <a:srgbClr val="003871"/>
                </a:solidFill>
              </a:rPr>
              <a:t>Чехия</a:t>
            </a:r>
            <a:r>
              <a:rPr lang="bg-BG" sz="1700" b="0" dirty="0" smtClean="0">
                <a:solidFill>
                  <a:srgbClr val="003871"/>
                </a:solidFill>
              </a:rPr>
              <a:t> и </a:t>
            </a:r>
            <a:r>
              <a:rPr lang="bg-BG" sz="1700" dirty="0" smtClean="0">
                <a:solidFill>
                  <a:srgbClr val="003871"/>
                </a:solidFill>
              </a:rPr>
              <a:t>Словакия</a:t>
            </a:r>
            <a:r>
              <a:rPr lang="bg-BG" sz="1700" b="0" dirty="0" smtClean="0">
                <a:solidFill>
                  <a:srgbClr val="003871"/>
                </a:solidFill>
              </a:rPr>
              <a:t>, </a:t>
            </a:r>
            <a:r>
              <a:rPr lang="de-AT" sz="1700" b="0" dirty="0" smtClean="0">
                <a:solidFill>
                  <a:srgbClr val="003871"/>
                </a:solidFill>
              </a:rPr>
              <a:t/>
            </a:r>
            <a:br>
              <a:rPr lang="de-AT" sz="1700" b="0" dirty="0" smtClean="0">
                <a:solidFill>
                  <a:srgbClr val="003871"/>
                </a:solidFill>
              </a:rPr>
            </a:br>
            <a:r>
              <a:rPr lang="de-AT" sz="1700" b="0" dirty="0" smtClean="0">
                <a:solidFill>
                  <a:srgbClr val="003871"/>
                </a:solidFill>
              </a:rPr>
              <a:t>   </a:t>
            </a:r>
            <a:r>
              <a:rPr lang="bg-BG" sz="1700" b="0" dirty="0" smtClean="0">
                <a:solidFill>
                  <a:srgbClr val="003871"/>
                </a:solidFill>
              </a:rPr>
              <a:t>непосредствена близост до </a:t>
            </a:r>
            <a:r>
              <a:rPr lang="bg-BG" sz="1700" dirty="0" smtClean="0">
                <a:solidFill>
                  <a:srgbClr val="003871"/>
                </a:solidFill>
              </a:rPr>
              <a:t>Унгария</a:t>
            </a:r>
            <a:endParaRPr lang="de-AT" sz="1700" dirty="0" smtClean="0">
              <a:solidFill>
                <a:srgbClr val="003871"/>
              </a:solidFill>
            </a:endParaRPr>
          </a:p>
        </p:txBody>
      </p:sp>
      <p:pic>
        <p:nvPicPr>
          <p:cNvPr id="67593" name="Grafik 4" descr="slide0010_image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717800"/>
            <a:ext cx="36353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549400"/>
            <a:ext cx="7843837" cy="731838"/>
          </a:xfrm>
        </p:spPr>
        <p:txBody>
          <a:bodyPr/>
          <a:lstStyle/>
          <a:p>
            <a:r>
              <a:rPr lang="bg-BG" dirty="0" smtClean="0"/>
              <a:t>Долна Австрия</a:t>
            </a:r>
            <a:r>
              <a:rPr lang="de-AT" dirty="0" smtClean="0"/>
              <a:t> – </a:t>
            </a:r>
            <a:r>
              <a:rPr lang="bg-BG" dirty="0" smtClean="0"/>
              <a:t>област на стопанство</a:t>
            </a:r>
            <a:r>
              <a:rPr lang="de-AT" dirty="0" smtClean="0"/>
              <a:t>- &amp; </a:t>
            </a:r>
            <a:r>
              <a:rPr lang="bg-BG" dirty="0" smtClean="0"/>
              <a:t>технология</a:t>
            </a:r>
            <a:endParaRPr lang="de-AT" dirty="0" smtClean="0"/>
          </a:p>
        </p:txBody>
      </p:sp>
      <p:sp>
        <p:nvSpPr>
          <p:cNvPr id="9011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925" y="2565400"/>
            <a:ext cx="4032250" cy="647700"/>
          </a:xfrm>
        </p:spPr>
        <p:txBody>
          <a:bodyPr/>
          <a:lstStyle/>
          <a:p>
            <a:pPr marL="0" indent="0" algn="ctr"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b="0" dirty="0" smtClean="0"/>
              <a:t>  </a:t>
            </a:r>
            <a:r>
              <a:rPr lang="bg-BG" sz="1800" b="0" dirty="0" smtClean="0">
                <a:solidFill>
                  <a:srgbClr val="003871"/>
                </a:solidFill>
              </a:rPr>
              <a:t>Стопански растеж над средния</a:t>
            </a:r>
            <a:r>
              <a:rPr lang="de-AT" sz="1800" b="0" dirty="0" smtClean="0">
                <a:solidFill>
                  <a:srgbClr val="003871"/>
                </a:solidFill>
              </a:rPr>
              <a:t> </a:t>
            </a:r>
            <a:br>
              <a:rPr lang="de-AT" sz="1800" b="0" dirty="0" smtClean="0">
                <a:solidFill>
                  <a:srgbClr val="003871"/>
                </a:solidFill>
              </a:rPr>
            </a:br>
            <a:r>
              <a:rPr lang="de-AT" sz="1800" b="0" dirty="0" smtClean="0">
                <a:solidFill>
                  <a:srgbClr val="003871"/>
                </a:solidFill>
              </a:rPr>
              <a:t>    (3,5%)</a:t>
            </a:r>
          </a:p>
          <a:p>
            <a:pPr marL="0" indent="0">
              <a:buClr>
                <a:srgbClr val="003871"/>
              </a:buClr>
              <a:buFont typeface="Wingdings" pitchFamily="2" charset="2"/>
              <a:buChar char="§"/>
            </a:pPr>
            <a:endParaRPr lang="de-AT" sz="1800" b="0" dirty="0" smtClean="0"/>
          </a:p>
          <a:p>
            <a:pPr marL="0" indent="0">
              <a:buClr>
                <a:srgbClr val="003871"/>
              </a:buClr>
              <a:buFont typeface="Wingdings" pitchFamily="2" charset="2"/>
              <a:buNone/>
            </a:pPr>
            <a:endParaRPr lang="de-AT" sz="1800" b="0" dirty="0" smtClean="0"/>
          </a:p>
        </p:txBody>
      </p:sp>
      <p:pic>
        <p:nvPicPr>
          <p:cNvPr id="90116" name="Picture 4" descr="IMC_Foto_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5400"/>
            <a:ext cx="4572000" cy="3046413"/>
          </a:xfrm>
          <a:prstGeom prst="rect">
            <a:avLst/>
          </a:prstGeom>
          <a:noFill/>
        </p:spPr>
      </p:pic>
      <p:sp>
        <p:nvSpPr>
          <p:cNvPr id="90117" name="Rectangle 10"/>
          <p:cNvSpPr>
            <a:spLocks noChangeArrowheads="1"/>
          </p:cNvSpPr>
          <p:nvPr/>
        </p:nvSpPr>
        <p:spPr bwMode="auto">
          <a:xfrm>
            <a:off x="4859338" y="3500438"/>
            <a:ext cx="43195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dirty="0"/>
              <a:t> </a:t>
            </a:r>
            <a:r>
              <a:rPr lang="bg-BG" sz="1800" dirty="0">
                <a:solidFill>
                  <a:srgbClr val="003871"/>
                </a:solidFill>
              </a:rPr>
              <a:t>Динамика при основаване на фирми</a:t>
            </a:r>
            <a:endParaRPr lang="de-AT" sz="1800" dirty="0">
              <a:solidFill>
                <a:srgbClr val="003871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de-AT" sz="1800" dirty="0"/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4860925" y="4365625"/>
            <a:ext cx="4175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dirty="0"/>
              <a:t> </a:t>
            </a:r>
            <a:r>
              <a:rPr lang="bg-BG" sz="1800" dirty="0">
                <a:solidFill>
                  <a:srgbClr val="003871"/>
                </a:solidFill>
              </a:rPr>
              <a:t>Оптимална транспортна </a:t>
            </a:r>
            <a:r>
              <a:rPr lang="de-AT" sz="1800" dirty="0">
                <a:solidFill>
                  <a:srgbClr val="003871"/>
                </a:solidFill>
              </a:rPr>
              <a:t/>
            </a:r>
            <a:br>
              <a:rPr lang="de-AT" sz="1800" dirty="0">
                <a:solidFill>
                  <a:srgbClr val="003871"/>
                </a:solidFill>
              </a:rPr>
            </a:br>
            <a:r>
              <a:rPr lang="de-AT" sz="1800" dirty="0">
                <a:solidFill>
                  <a:srgbClr val="003871"/>
                </a:solidFill>
              </a:rPr>
              <a:t>   </a:t>
            </a:r>
            <a:r>
              <a:rPr lang="bg-BG" sz="1800" dirty="0">
                <a:solidFill>
                  <a:srgbClr val="003871"/>
                </a:solidFill>
              </a:rPr>
              <a:t>инфраструктура</a:t>
            </a:r>
            <a:r>
              <a:rPr lang="de-AT" sz="1800" dirty="0">
                <a:solidFill>
                  <a:srgbClr val="003871"/>
                </a:solidFill>
              </a:rPr>
              <a:t> </a:t>
            </a:r>
            <a:r>
              <a:rPr lang="de-AT" dirty="0">
                <a:solidFill>
                  <a:srgbClr val="003871"/>
                </a:solidFill>
              </a:rPr>
              <a:t/>
            </a:r>
            <a:br>
              <a:rPr lang="de-AT" dirty="0">
                <a:solidFill>
                  <a:srgbClr val="003871"/>
                </a:solidFill>
              </a:rPr>
            </a:br>
            <a:r>
              <a:rPr lang="de-AT" dirty="0">
                <a:solidFill>
                  <a:srgbClr val="003871"/>
                </a:solidFill>
              </a:rPr>
              <a:t>   (</a:t>
            </a:r>
            <a:r>
              <a:rPr lang="bg-BG" dirty="0">
                <a:solidFill>
                  <a:srgbClr val="003871"/>
                </a:solidFill>
              </a:rPr>
              <a:t>Летище Виена- Швехат</a:t>
            </a:r>
            <a:r>
              <a:rPr lang="de-AT" dirty="0">
                <a:solidFill>
                  <a:srgbClr val="003871"/>
                </a:solidFill>
              </a:rPr>
              <a:t> </a:t>
            </a:r>
            <a:r>
              <a:rPr lang="bg-BG" dirty="0">
                <a:solidFill>
                  <a:srgbClr val="003871"/>
                </a:solidFill>
              </a:rPr>
              <a:t>връзка с</a:t>
            </a:r>
            <a:r>
              <a:rPr lang="de-AT" dirty="0">
                <a:solidFill>
                  <a:srgbClr val="003871"/>
                </a:solidFill>
              </a:rPr>
              <a:t> 42 </a:t>
            </a:r>
            <a:r>
              <a:rPr lang="bg-BG" dirty="0">
                <a:solidFill>
                  <a:srgbClr val="003871"/>
                </a:solidFill>
              </a:rPr>
              <a:t>средно- и </a:t>
            </a:r>
            <a:r>
              <a:rPr lang="de-AT" dirty="0">
                <a:solidFill>
                  <a:srgbClr val="003871"/>
                </a:solidFill>
              </a:rPr>
              <a:t/>
            </a:r>
            <a:br>
              <a:rPr lang="de-AT" dirty="0">
                <a:solidFill>
                  <a:srgbClr val="003871"/>
                </a:solidFill>
              </a:rPr>
            </a:br>
            <a:r>
              <a:rPr lang="de-AT" dirty="0">
                <a:solidFill>
                  <a:srgbClr val="003871"/>
                </a:solidFill>
              </a:rPr>
              <a:t>   </a:t>
            </a:r>
            <a:r>
              <a:rPr lang="bg-BG" dirty="0">
                <a:solidFill>
                  <a:srgbClr val="003871"/>
                </a:solidFill>
              </a:rPr>
              <a:t>източноевропейски дестинации</a:t>
            </a:r>
            <a:r>
              <a:rPr lang="de-AT" dirty="0">
                <a:solidFill>
                  <a:srgbClr val="003871"/>
                </a:solidFill>
              </a:rPr>
              <a:t>; </a:t>
            </a:r>
            <a:br>
              <a:rPr lang="de-AT" dirty="0">
                <a:solidFill>
                  <a:srgbClr val="003871"/>
                </a:solidFill>
              </a:rPr>
            </a:br>
            <a:r>
              <a:rPr lang="de-AT" dirty="0">
                <a:solidFill>
                  <a:srgbClr val="003871"/>
                </a:solidFill>
              </a:rPr>
              <a:t>   </a:t>
            </a:r>
            <a:r>
              <a:rPr lang="bg-BG" dirty="0">
                <a:solidFill>
                  <a:srgbClr val="003871"/>
                </a:solidFill>
              </a:rPr>
              <a:t>Дунавски пристанища</a:t>
            </a:r>
            <a:r>
              <a:rPr lang="de-AT" dirty="0">
                <a:solidFill>
                  <a:srgbClr val="003871"/>
                </a:solidFill>
              </a:rPr>
              <a:t>/</a:t>
            </a:r>
            <a:r>
              <a:rPr lang="bg-BG" dirty="0">
                <a:solidFill>
                  <a:srgbClr val="003871"/>
                </a:solidFill>
              </a:rPr>
              <a:t> Реин</a:t>
            </a:r>
            <a:r>
              <a:rPr lang="de-AT" dirty="0">
                <a:solidFill>
                  <a:srgbClr val="003871"/>
                </a:solidFill>
              </a:rPr>
              <a:t>-Ma</a:t>
            </a:r>
            <a:r>
              <a:rPr lang="bg-BG" dirty="0">
                <a:solidFill>
                  <a:srgbClr val="003871"/>
                </a:solidFill>
              </a:rPr>
              <a:t>ин</a:t>
            </a:r>
            <a:r>
              <a:rPr lang="de-AT" dirty="0">
                <a:solidFill>
                  <a:srgbClr val="003871"/>
                </a:solidFill>
              </a:rPr>
              <a:t>-</a:t>
            </a:r>
            <a:r>
              <a:rPr lang="bg-BG" dirty="0">
                <a:solidFill>
                  <a:srgbClr val="003871"/>
                </a:solidFill>
              </a:rPr>
              <a:t> Дунав</a:t>
            </a:r>
            <a:r>
              <a:rPr lang="de-AT" dirty="0">
                <a:solidFill>
                  <a:srgbClr val="003871"/>
                </a:solidFill>
              </a:rPr>
              <a:t>-</a:t>
            </a:r>
            <a:br>
              <a:rPr lang="de-AT" dirty="0">
                <a:solidFill>
                  <a:srgbClr val="003871"/>
                </a:solidFill>
              </a:rPr>
            </a:br>
            <a:r>
              <a:rPr lang="de-AT" dirty="0">
                <a:solidFill>
                  <a:srgbClr val="003871"/>
                </a:solidFill>
              </a:rPr>
              <a:t>   </a:t>
            </a:r>
            <a:r>
              <a:rPr lang="bg-BG" dirty="0">
                <a:solidFill>
                  <a:srgbClr val="003871"/>
                </a:solidFill>
              </a:rPr>
              <a:t>воден път</a:t>
            </a:r>
            <a:r>
              <a:rPr lang="de-AT" dirty="0">
                <a:solidFill>
                  <a:srgbClr val="003871"/>
                </a:solidFill>
              </a:rPr>
              <a:t>)</a:t>
            </a:r>
          </a:p>
          <a:p>
            <a:pPr eaLnBrk="0" hangingPunct="0"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de-AT" dirty="0"/>
          </a:p>
        </p:txBody>
      </p:sp>
      <p:pic>
        <p:nvPicPr>
          <p:cNvPr id="90119" name="Picture 7" descr="Wirtschaftszentrum Niederösterreich_(c)_Kammeter"/>
          <p:cNvPicPr>
            <a:picLocks noChangeAspect="1" noChangeArrowheads="1"/>
          </p:cNvPicPr>
          <p:nvPr/>
        </p:nvPicPr>
        <p:blipFill>
          <a:blip r:embed="rId3" cstate="print"/>
          <a:srcRect r="8978"/>
          <a:stretch>
            <a:fillRect/>
          </a:stretch>
        </p:blipFill>
        <p:spPr bwMode="auto">
          <a:xfrm>
            <a:off x="-900113" y="2565400"/>
            <a:ext cx="5472113" cy="3041650"/>
          </a:xfrm>
          <a:prstGeom prst="rect">
            <a:avLst/>
          </a:prstGeom>
          <a:noFill/>
        </p:spPr>
      </p:pic>
      <p:pic>
        <p:nvPicPr>
          <p:cNvPr id="90120" name="Picture 8" descr="Flugzeug_1[1]"/>
          <p:cNvPicPr>
            <a:picLocks noChangeAspect="1" noChangeArrowheads="1"/>
          </p:cNvPicPr>
          <p:nvPr/>
        </p:nvPicPr>
        <p:blipFill>
          <a:blip r:embed="rId4" cstate="print"/>
          <a:srcRect t="5890" b="9659"/>
          <a:stretch>
            <a:fillRect/>
          </a:stretch>
        </p:blipFill>
        <p:spPr bwMode="auto">
          <a:xfrm>
            <a:off x="-504825" y="2565400"/>
            <a:ext cx="5076825" cy="3095625"/>
          </a:xfrm>
          <a:prstGeom prst="rect">
            <a:avLst/>
          </a:prstGeom>
          <a:noFill/>
        </p:spPr>
      </p:pic>
      <p:sp>
        <p:nvSpPr>
          <p:cNvPr id="90124" name="Rectangle 2"/>
          <p:cNvSpPr>
            <a:spLocks noChangeArrowheads="1"/>
          </p:cNvSpPr>
          <p:nvPr/>
        </p:nvSpPr>
        <p:spPr bwMode="auto">
          <a:xfrm>
            <a:off x="612775" y="5949950"/>
            <a:ext cx="259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500" b="1" dirty="0">
                <a:solidFill>
                  <a:srgbClr val="003871"/>
                </a:solidFill>
              </a:rPr>
              <a:t>Region of Excellence 2002</a:t>
            </a:r>
          </a:p>
        </p:txBody>
      </p:sp>
      <p:sp>
        <p:nvSpPr>
          <p:cNvPr id="90125" name="Rectangle 2"/>
          <p:cNvSpPr>
            <a:spLocks noChangeArrowheads="1"/>
          </p:cNvSpPr>
          <p:nvPr/>
        </p:nvSpPr>
        <p:spPr bwMode="auto">
          <a:xfrm>
            <a:off x="5868988" y="5949950"/>
            <a:ext cx="28797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500" b="1" dirty="0">
                <a:solidFill>
                  <a:srgbClr val="003871"/>
                </a:solidFill>
              </a:rPr>
              <a:t>European Enterprise Award</a:t>
            </a:r>
          </a:p>
        </p:txBody>
      </p:sp>
      <p:sp>
        <p:nvSpPr>
          <p:cNvPr id="90126" name="Rectangle 2"/>
          <p:cNvSpPr>
            <a:spLocks noChangeArrowheads="1"/>
          </p:cNvSpPr>
          <p:nvPr/>
        </p:nvSpPr>
        <p:spPr bwMode="auto">
          <a:xfrm>
            <a:off x="3492500" y="5949950"/>
            <a:ext cx="2016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DE" sz="1500" b="1" dirty="0">
                <a:solidFill>
                  <a:srgbClr val="003871"/>
                </a:solidFill>
              </a:rPr>
              <a:t>Innovativste Region Europas 2007 </a:t>
            </a:r>
            <a:endParaRPr lang="de-AT" sz="1500" b="1" dirty="0">
              <a:solidFill>
                <a:srgbClr val="0038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/>
      <p:bldP spid="90125" grpId="0" animBg="1"/>
      <p:bldP spid="90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549400"/>
            <a:ext cx="7843837" cy="731838"/>
          </a:xfrm>
        </p:spPr>
        <p:txBody>
          <a:bodyPr/>
          <a:lstStyle/>
          <a:p>
            <a:r>
              <a:rPr lang="bg-BG" dirty="0" smtClean="0"/>
              <a:t>Долна Австрия</a:t>
            </a:r>
            <a:r>
              <a:rPr lang="de-AT" dirty="0" smtClean="0"/>
              <a:t> – </a:t>
            </a:r>
            <a:r>
              <a:rPr lang="bg-BG" dirty="0" smtClean="0"/>
              <a:t>област на стопанство</a:t>
            </a:r>
            <a:r>
              <a:rPr lang="de-AT" dirty="0" smtClean="0"/>
              <a:t>- &amp; </a:t>
            </a:r>
            <a:r>
              <a:rPr lang="bg-BG" dirty="0" smtClean="0"/>
              <a:t>технология</a:t>
            </a:r>
            <a:endParaRPr lang="de-AT" dirty="0" smtClean="0"/>
          </a:p>
        </p:txBody>
      </p:sp>
      <p:sp>
        <p:nvSpPr>
          <p:cNvPr id="8397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852738"/>
            <a:ext cx="3383731" cy="647700"/>
          </a:xfrm>
        </p:spPr>
        <p:txBody>
          <a:bodyPr/>
          <a:lstStyle/>
          <a:p>
            <a:pPr marL="0" indent="0"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b="0" dirty="0" smtClean="0"/>
              <a:t> </a:t>
            </a:r>
            <a:r>
              <a:rPr lang="de-AT" sz="1800" b="0" dirty="0" smtClean="0">
                <a:solidFill>
                  <a:srgbClr val="003871"/>
                </a:solidFill>
              </a:rPr>
              <a:t>16 ecoplus </a:t>
            </a:r>
            <a:r>
              <a:rPr lang="bg-BG" sz="1800" b="0" dirty="0" smtClean="0">
                <a:solidFill>
                  <a:srgbClr val="003871"/>
                </a:solidFill>
              </a:rPr>
              <a:t>Стопански парка</a:t>
            </a:r>
            <a:endParaRPr lang="de-AT" sz="1800" b="0" dirty="0" smtClean="0">
              <a:solidFill>
                <a:srgbClr val="003871"/>
              </a:solidFill>
            </a:endParaRPr>
          </a:p>
          <a:p>
            <a:pPr marL="0" indent="0">
              <a:buClr>
                <a:srgbClr val="003871"/>
              </a:buClr>
              <a:buFont typeface="Wingdings" pitchFamily="2" charset="2"/>
              <a:buNone/>
            </a:pPr>
            <a:endParaRPr lang="de-AT" sz="1800" b="0" dirty="0" smtClean="0">
              <a:solidFill>
                <a:srgbClr val="003871"/>
              </a:solidFill>
            </a:endParaRPr>
          </a:p>
        </p:txBody>
      </p:sp>
      <p:sp>
        <p:nvSpPr>
          <p:cNvPr id="83976" name="Rectangle 10"/>
          <p:cNvSpPr>
            <a:spLocks noChangeArrowheads="1"/>
          </p:cNvSpPr>
          <p:nvPr/>
        </p:nvSpPr>
        <p:spPr bwMode="auto">
          <a:xfrm>
            <a:off x="684213" y="4076700"/>
            <a:ext cx="3383731" cy="6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dirty="0">
                <a:solidFill>
                  <a:srgbClr val="003871"/>
                </a:solidFill>
              </a:rPr>
              <a:t>  ecoplus </a:t>
            </a:r>
            <a:r>
              <a:rPr lang="bg-BG" sz="1800" dirty="0">
                <a:solidFill>
                  <a:srgbClr val="003871"/>
                </a:solidFill>
              </a:rPr>
              <a:t>Сервиз за </a:t>
            </a:r>
            <a:r>
              <a:rPr lang="de-AT" sz="1800" dirty="0">
                <a:solidFill>
                  <a:srgbClr val="003871"/>
                </a:solidFill>
              </a:rPr>
              <a:t/>
            </a:r>
            <a:br>
              <a:rPr lang="de-AT" sz="1800" dirty="0">
                <a:solidFill>
                  <a:srgbClr val="003871"/>
                </a:solidFill>
              </a:rPr>
            </a:br>
            <a:r>
              <a:rPr lang="de-AT" sz="1800" dirty="0">
                <a:solidFill>
                  <a:srgbClr val="003871"/>
                </a:solidFill>
              </a:rPr>
              <a:t>    </a:t>
            </a:r>
            <a:r>
              <a:rPr lang="bg-BG" sz="1800" dirty="0">
                <a:solidFill>
                  <a:srgbClr val="003871"/>
                </a:solidFill>
              </a:rPr>
              <a:t>инвеститори</a:t>
            </a:r>
            <a:endParaRPr lang="de-AT" sz="1800" dirty="0">
              <a:solidFill>
                <a:srgbClr val="003871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de-AT" sz="1800" dirty="0"/>
          </a:p>
        </p:txBody>
      </p:sp>
      <p:pic>
        <p:nvPicPr>
          <p:cNvPr id="83980" name="Picture 12" descr="091218_Wirtschaftsparks_FINAL_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176463"/>
            <a:ext cx="5003800" cy="4681537"/>
          </a:xfrm>
          <a:prstGeom prst="rect">
            <a:avLst/>
          </a:prstGeom>
          <a:noFill/>
        </p:spPr>
      </p:pic>
      <p:sp>
        <p:nvSpPr>
          <p:cNvPr id="83983" name="Rectangle 2"/>
          <p:cNvSpPr>
            <a:spLocks noChangeArrowheads="1"/>
          </p:cNvSpPr>
          <p:nvPr/>
        </p:nvSpPr>
        <p:spPr bwMode="auto">
          <a:xfrm>
            <a:off x="611188" y="5805488"/>
            <a:ext cx="34559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bg-BG" sz="1500" b="1" dirty="0">
                <a:solidFill>
                  <a:srgbClr val="003871"/>
                </a:solidFill>
              </a:rPr>
              <a:t>Подкрепа и консултации при около</a:t>
            </a:r>
            <a:r>
              <a:rPr lang="de-AT" sz="1500" b="1" dirty="0">
                <a:solidFill>
                  <a:srgbClr val="003871"/>
                </a:solidFill>
              </a:rPr>
              <a:t> 450 </a:t>
            </a:r>
            <a:r>
              <a:rPr lang="bg-BG" sz="1500" b="1" dirty="0">
                <a:solidFill>
                  <a:srgbClr val="003871"/>
                </a:solidFill>
              </a:rPr>
              <a:t>стартови и инвестиционни проекта за година</a:t>
            </a:r>
            <a:endParaRPr lang="de-AT" sz="1500" b="1" dirty="0">
              <a:solidFill>
                <a:srgbClr val="0038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5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AT" sz="1600" b="1" dirty="0"/>
              <a:t>          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" y="1557338"/>
            <a:ext cx="3381375" cy="731837"/>
          </a:xfrm>
        </p:spPr>
        <p:txBody>
          <a:bodyPr/>
          <a:lstStyle/>
          <a:p>
            <a:r>
              <a:rPr lang="bg-BG" sz="2800" dirty="0" smtClean="0"/>
              <a:t>Долна Австрия</a:t>
            </a:r>
            <a:r>
              <a:rPr lang="de-AT" sz="2800" dirty="0" smtClean="0"/>
              <a:t> –</a:t>
            </a:r>
          </a:p>
        </p:txBody>
      </p:sp>
      <p:sp>
        <p:nvSpPr>
          <p:cNvPr id="94212" name="Rectangle 2"/>
          <p:cNvSpPr>
            <a:spLocks noChangeArrowheads="1"/>
          </p:cNvSpPr>
          <p:nvPr/>
        </p:nvSpPr>
        <p:spPr bwMode="auto">
          <a:xfrm>
            <a:off x="3779838" y="1620838"/>
            <a:ext cx="396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2400" b="1" dirty="0">
                <a:solidFill>
                  <a:srgbClr val="003871"/>
                </a:solidFill>
              </a:rPr>
              <a:t>Технологии</a:t>
            </a:r>
            <a:r>
              <a:rPr lang="de-AT" sz="2400" b="1" dirty="0">
                <a:solidFill>
                  <a:srgbClr val="003871"/>
                </a:solidFill>
              </a:rPr>
              <a:t> &amp; </a:t>
            </a:r>
            <a:r>
              <a:rPr lang="bg-BG" sz="2400" b="1" dirty="0">
                <a:solidFill>
                  <a:srgbClr val="003871"/>
                </a:solidFill>
              </a:rPr>
              <a:t>Иновации</a:t>
            </a:r>
            <a:endParaRPr lang="de-AT" sz="2400" b="1" dirty="0">
              <a:solidFill>
                <a:srgbClr val="003871"/>
              </a:solidFill>
            </a:endParaRPr>
          </a:p>
        </p:txBody>
      </p:sp>
      <p:sp>
        <p:nvSpPr>
          <p:cNvPr id="94213" name="Rectangle 2"/>
          <p:cNvSpPr>
            <a:spLocks noChangeArrowheads="1"/>
          </p:cNvSpPr>
          <p:nvPr/>
        </p:nvSpPr>
        <p:spPr bwMode="auto">
          <a:xfrm>
            <a:off x="538163" y="4221163"/>
            <a:ext cx="3673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AT" sz="1800" dirty="0"/>
          </a:p>
        </p:txBody>
      </p:sp>
      <p:sp>
        <p:nvSpPr>
          <p:cNvPr id="94214" name="Rectangle 2"/>
          <p:cNvSpPr>
            <a:spLocks noChangeArrowheads="1"/>
          </p:cNvSpPr>
          <p:nvPr/>
        </p:nvSpPr>
        <p:spPr bwMode="auto">
          <a:xfrm>
            <a:off x="611188" y="5949950"/>
            <a:ext cx="2592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800" b="1" dirty="0">
                <a:solidFill>
                  <a:srgbClr val="003871"/>
                </a:solidFill>
              </a:rPr>
              <a:t>6 ecoplus </a:t>
            </a:r>
            <a:r>
              <a:rPr lang="bg-BG" sz="1800" b="1" dirty="0">
                <a:solidFill>
                  <a:srgbClr val="003871"/>
                </a:solidFill>
              </a:rPr>
              <a:t>Клъстера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94215" name="Rectangle 2"/>
          <p:cNvSpPr>
            <a:spLocks noChangeArrowheads="1"/>
          </p:cNvSpPr>
          <p:nvPr/>
        </p:nvSpPr>
        <p:spPr bwMode="auto">
          <a:xfrm>
            <a:off x="3419475" y="5949950"/>
            <a:ext cx="1657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800" b="1" dirty="0">
                <a:solidFill>
                  <a:srgbClr val="003871"/>
                </a:solidFill>
              </a:rPr>
              <a:t>3 </a:t>
            </a:r>
            <a:r>
              <a:rPr lang="bg-BG" sz="1800" b="1" dirty="0">
                <a:solidFill>
                  <a:srgbClr val="003871"/>
                </a:solidFill>
              </a:rPr>
              <a:t>Технопола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94216" name="Rectangle 2"/>
          <p:cNvSpPr>
            <a:spLocks noChangeArrowheads="1"/>
          </p:cNvSpPr>
          <p:nvPr/>
        </p:nvSpPr>
        <p:spPr bwMode="auto">
          <a:xfrm>
            <a:off x="5148263" y="5949950"/>
            <a:ext cx="39957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800" b="1" dirty="0">
                <a:solidFill>
                  <a:srgbClr val="003871"/>
                </a:solidFill>
              </a:rPr>
              <a:t>7 </a:t>
            </a:r>
            <a:r>
              <a:rPr lang="bg-BG" sz="1800" b="1" dirty="0">
                <a:solidFill>
                  <a:srgbClr val="003871"/>
                </a:solidFill>
              </a:rPr>
              <a:t>Центрове за компетентност</a:t>
            </a:r>
            <a:endParaRPr lang="de-AT" sz="1800" b="1" dirty="0">
              <a:solidFill>
                <a:srgbClr val="003871"/>
              </a:solidFill>
            </a:endParaRPr>
          </a:p>
        </p:txBody>
      </p:sp>
      <p:pic>
        <p:nvPicPr>
          <p:cNvPr id="94217" name="Picture 9" descr="Foto_Technologiesuj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438" y="2565400"/>
            <a:ext cx="4246562" cy="3184525"/>
          </a:xfrm>
          <a:prstGeom prst="rect">
            <a:avLst/>
          </a:prstGeom>
          <a:noFill/>
        </p:spPr>
      </p:pic>
      <p:pic>
        <p:nvPicPr>
          <p:cNvPr id="94218" name="Picture 10" descr="IMC_Biotech03"/>
          <p:cNvPicPr>
            <a:picLocks noChangeAspect="1" noChangeArrowheads="1"/>
          </p:cNvPicPr>
          <p:nvPr/>
        </p:nvPicPr>
        <p:blipFill>
          <a:blip r:embed="rId3" cstate="print"/>
          <a:srcRect l="11174"/>
          <a:stretch>
            <a:fillRect/>
          </a:stretch>
        </p:blipFill>
        <p:spPr bwMode="auto">
          <a:xfrm>
            <a:off x="4891088" y="2565400"/>
            <a:ext cx="4252912" cy="3190875"/>
          </a:xfrm>
          <a:prstGeom prst="rect">
            <a:avLst/>
          </a:prstGeom>
          <a:noFill/>
        </p:spPr>
      </p:pic>
      <p:sp>
        <p:nvSpPr>
          <p:cNvPr id="94219" name="Rectangle 13"/>
          <p:cNvSpPr>
            <a:spLocks noChangeArrowheads="1"/>
          </p:cNvSpPr>
          <p:nvPr/>
        </p:nvSpPr>
        <p:spPr bwMode="auto">
          <a:xfrm>
            <a:off x="611188" y="2276475"/>
            <a:ext cx="40322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2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/>
              <a:t> </a:t>
            </a:r>
            <a:r>
              <a:rPr lang="bg-BG" sz="1600" dirty="0">
                <a:solidFill>
                  <a:srgbClr val="003871"/>
                </a:solidFill>
              </a:rPr>
              <a:t>Медицинска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биотехнология</a:t>
            </a:r>
            <a:endParaRPr lang="de-AT" sz="1600" dirty="0">
              <a:solidFill>
                <a:srgbClr val="003871"/>
              </a:solidFill>
            </a:endParaRPr>
          </a:p>
          <a:p>
            <a:pPr eaLnBrk="0" hangingPunct="0">
              <a:lnSpc>
                <a:spcPct val="22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Хранителни и 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аграрни технологии</a:t>
            </a:r>
            <a:endParaRPr lang="de-AT" sz="1600" dirty="0">
              <a:solidFill>
                <a:srgbClr val="003871"/>
              </a:solidFill>
            </a:endParaRPr>
          </a:p>
          <a:p>
            <a:pPr eaLnBrk="0" hangingPunct="0">
              <a:lnSpc>
                <a:spcPct val="22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Me</a:t>
            </a:r>
            <a:r>
              <a:rPr lang="bg-BG" sz="1600" dirty="0">
                <a:solidFill>
                  <a:srgbClr val="003871"/>
                </a:solidFill>
              </a:rPr>
              <a:t>хатроника</a:t>
            </a:r>
            <a:endParaRPr lang="de-AT" sz="1600" dirty="0">
              <a:solidFill>
                <a:srgbClr val="003871"/>
              </a:solidFill>
            </a:endParaRPr>
          </a:p>
          <a:p>
            <a:pPr eaLnBrk="0" hangingPunct="0">
              <a:lnSpc>
                <a:spcPct val="22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Модерни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индустриални технологии</a:t>
            </a:r>
            <a:endParaRPr lang="de-AT" sz="1600" dirty="0">
              <a:solidFill>
                <a:srgbClr val="003871"/>
              </a:solidFill>
            </a:endParaRPr>
          </a:p>
          <a:p>
            <a:pPr eaLnBrk="0" hangingPunct="0">
              <a:lnSpc>
                <a:spcPct val="22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Енергийни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и околната среда </a:t>
            </a:r>
          </a:p>
          <a:p>
            <a:pPr eaLnBrk="0" hangingPunct="0">
              <a:lnSpc>
                <a:spcPct val="22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Технологии по пластмасите</a:t>
            </a:r>
            <a:endParaRPr lang="de-AT" sz="1600" dirty="0">
              <a:solidFill>
                <a:srgbClr val="0038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  <p:bldP spid="94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Stock_000002563194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138" y="2393950"/>
            <a:ext cx="2963862" cy="4464050"/>
          </a:xfrm>
          <a:prstGeom prst="rect">
            <a:avLst/>
          </a:prstGeom>
          <a:noFill/>
        </p:spPr>
      </p:pic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539750" y="1412875"/>
            <a:ext cx="7993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2800" b="1" dirty="0">
                <a:solidFill>
                  <a:srgbClr val="003871"/>
                </a:solidFill>
              </a:rPr>
              <a:t>Долна Австрия</a:t>
            </a:r>
            <a:r>
              <a:rPr lang="de-AT" sz="2800" b="1" dirty="0">
                <a:solidFill>
                  <a:srgbClr val="003871"/>
                </a:solidFill>
              </a:rPr>
              <a:t> – </a:t>
            </a:r>
            <a:r>
              <a:rPr lang="bg-BG" sz="2800" b="1" dirty="0">
                <a:solidFill>
                  <a:srgbClr val="003871"/>
                </a:solidFill>
              </a:rPr>
              <a:t>страна на туризма</a:t>
            </a:r>
            <a:r>
              <a:rPr lang="de-AT" sz="2800" b="1" dirty="0">
                <a:solidFill>
                  <a:srgbClr val="003871"/>
                </a:solidFill>
              </a:rPr>
              <a:t>, </a:t>
            </a:r>
            <a:r>
              <a:rPr lang="bg-BG" sz="2800" b="1" dirty="0">
                <a:solidFill>
                  <a:srgbClr val="003871"/>
                </a:solidFill>
              </a:rPr>
              <a:t>удоволствието</a:t>
            </a:r>
            <a:r>
              <a:rPr lang="de-AT" sz="2800" b="1" dirty="0">
                <a:solidFill>
                  <a:srgbClr val="003871"/>
                </a:solidFill>
              </a:rPr>
              <a:t>- </a:t>
            </a:r>
            <a:r>
              <a:rPr lang="bg-BG" sz="2800" b="1" dirty="0">
                <a:solidFill>
                  <a:srgbClr val="003871"/>
                </a:solidFill>
              </a:rPr>
              <a:t>и вината</a:t>
            </a:r>
            <a:endParaRPr lang="de-AT" sz="2800" b="1" dirty="0">
              <a:solidFill>
                <a:srgbClr val="003871"/>
              </a:solidFill>
            </a:endParaRPr>
          </a:p>
        </p:txBody>
      </p:sp>
      <p:sp>
        <p:nvSpPr>
          <p:cNvPr id="91140" name="Rectangle 13"/>
          <p:cNvSpPr>
            <a:spLocks noChangeArrowheads="1"/>
          </p:cNvSpPr>
          <p:nvPr/>
        </p:nvSpPr>
        <p:spPr bwMode="auto">
          <a:xfrm>
            <a:off x="684213" y="2565400"/>
            <a:ext cx="65516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/>
              <a:t> </a:t>
            </a:r>
            <a:r>
              <a:rPr lang="bg-BG" sz="1600" dirty="0">
                <a:solidFill>
                  <a:srgbClr val="003871"/>
                </a:solidFill>
              </a:rPr>
              <a:t>В Долна Австрия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се намират</a:t>
            </a:r>
            <a:r>
              <a:rPr lang="de-AT" sz="1600" dirty="0">
                <a:solidFill>
                  <a:srgbClr val="003871"/>
                </a:solidFill>
              </a:rPr>
              <a:t> 62 </a:t>
            </a:r>
            <a:r>
              <a:rPr lang="bg-BG" sz="1600" dirty="0">
                <a:solidFill>
                  <a:srgbClr val="003871"/>
                </a:solidFill>
              </a:rPr>
              <a:t>процента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от австрийските </a:t>
            </a:r>
            <a:r>
              <a:rPr lang="de-AT" sz="1600" dirty="0">
                <a:solidFill>
                  <a:srgbClr val="003871"/>
                </a:solidFill>
              </a:rPr>
              <a:t/>
            </a:r>
            <a:br>
              <a:rPr lang="de-AT" sz="1600" dirty="0">
                <a:solidFill>
                  <a:srgbClr val="003871"/>
                </a:solidFill>
              </a:rPr>
            </a:br>
            <a:r>
              <a:rPr lang="de-AT" sz="1600" dirty="0">
                <a:solidFill>
                  <a:srgbClr val="003871"/>
                </a:solidFill>
              </a:rPr>
              <a:t>  </a:t>
            </a:r>
            <a:r>
              <a:rPr lang="bg-BG" sz="1600" dirty="0">
                <a:solidFill>
                  <a:srgbClr val="003871"/>
                </a:solidFill>
              </a:rPr>
              <a:t>обработваеми площи</a:t>
            </a:r>
            <a:endParaRPr lang="de-AT" sz="16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Многообразие от винени ландшафти</a:t>
            </a:r>
            <a:r>
              <a:rPr lang="de-AT" sz="1600" dirty="0">
                <a:solidFill>
                  <a:srgbClr val="003871"/>
                </a:solidFill>
              </a:rPr>
              <a:t> – </a:t>
            </a:r>
            <a:r>
              <a:rPr lang="bg-BG" sz="1600" dirty="0">
                <a:solidFill>
                  <a:srgbClr val="003871"/>
                </a:solidFill>
              </a:rPr>
              <a:t>многообразие вина</a:t>
            </a:r>
            <a:r>
              <a:rPr lang="de-AT" sz="1600" dirty="0">
                <a:solidFill>
                  <a:srgbClr val="003871"/>
                </a:solidFill>
              </a:rPr>
              <a:t> </a:t>
            </a:r>
            <a:br>
              <a:rPr lang="de-AT" sz="1600" dirty="0">
                <a:solidFill>
                  <a:srgbClr val="003871"/>
                </a:solidFill>
              </a:rPr>
            </a:br>
            <a:r>
              <a:rPr lang="de-AT" sz="1600" dirty="0">
                <a:solidFill>
                  <a:srgbClr val="003871"/>
                </a:solidFill>
              </a:rPr>
              <a:t>  Grüner Veltliner, Riesling, …</a:t>
            </a: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Weinherbst – </a:t>
            </a:r>
            <a:r>
              <a:rPr lang="bg-BG" sz="1600" dirty="0">
                <a:solidFill>
                  <a:srgbClr val="003871"/>
                </a:solidFill>
              </a:rPr>
              <a:t>най- голямата вино- туристическа инициатива</a:t>
            </a:r>
            <a:r>
              <a:rPr lang="de-AT" sz="1600" dirty="0">
                <a:solidFill>
                  <a:srgbClr val="003871"/>
                </a:solidFill>
              </a:rPr>
              <a:t/>
            </a:r>
            <a:br>
              <a:rPr lang="de-AT" sz="1600" dirty="0">
                <a:solidFill>
                  <a:srgbClr val="003871"/>
                </a:solidFill>
              </a:rPr>
            </a:br>
            <a:r>
              <a:rPr lang="de-AT" sz="1600" dirty="0">
                <a:solidFill>
                  <a:srgbClr val="003871"/>
                </a:solidFill>
              </a:rPr>
              <a:t>   </a:t>
            </a:r>
            <a:r>
              <a:rPr lang="bg-BG" sz="1600" dirty="0">
                <a:solidFill>
                  <a:srgbClr val="003871"/>
                </a:solidFill>
              </a:rPr>
              <a:t>по света</a:t>
            </a:r>
            <a:endParaRPr lang="de-AT" sz="16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600" dirty="0">
                <a:solidFill>
                  <a:srgbClr val="003871"/>
                </a:solidFill>
              </a:rPr>
              <a:t> </a:t>
            </a:r>
            <a:r>
              <a:rPr lang="bg-BG" sz="1600" dirty="0">
                <a:solidFill>
                  <a:srgbClr val="003871"/>
                </a:solidFill>
              </a:rPr>
              <a:t>Виното като експортен шлагер</a:t>
            </a:r>
            <a:endParaRPr lang="de-AT" sz="1600" dirty="0">
              <a:solidFill>
                <a:srgbClr val="003871"/>
              </a:solidFill>
            </a:endParaRPr>
          </a:p>
        </p:txBody>
      </p:sp>
      <p:sp>
        <p:nvSpPr>
          <p:cNvPr id="91141" name="Rectangle 2"/>
          <p:cNvSpPr>
            <a:spLocks noChangeArrowheads="1"/>
          </p:cNvSpPr>
          <p:nvPr/>
        </p:nvSpPr>
        <p:spPr bwMode="auto">
          <a:xfrm>
            <a:off x="611188" y="5805488"/>
            <a:ext cx="1223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800" b="1" dirty="0">
                <a:solidFill>
                  <a:srgbClr val="003871"/>
                </a:solidFill>
              </a:rPr>
              <a:t>K</a:t>
            </a:r>
            <a:r>
              <a:rPr lang="bg-BG" sz="1800" b="1" dirty="0">
                <a:solidFill>
                  <a:srgbClr val="003871"/>
                </a:solidFill>
              </a:rPr>
              <a:t>ултура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91142" name="Rectangle 2"/>
          <p:cNvSpPr>
            <a:spLocks noChangeArrowheads="1"/>
          </p:cNvSpPr>
          <p:nvPr/>
        </p:nvSpPr>
        <p:spPr bwMode="auto">
          <a:xfrm>
            <a:off x="2916238" y="5805488"/>
            <a:ext cx="158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800" b="1" dirty="0">
                <a:solidFill>
                  <a:srgbClr val="003871"/>
                </a:solidFill>
              </a:rPr>
              <a:t>K</a:t>
            </a:r>
            <a:r>
              <a:rPr lang="bg-BG" sz="1800" b="1" dirty="0">
                <a:solidFill>
                  <a:srgbClr val="003871"/>
                </a:solidFill>
              </a:rPr>
              <a:t>улинария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91143" name="Rectangle 2"/>
          <p:cNvSpPr>
            <a:spLocks noChangeArrowheads="1"/>
          </p:cNvSpPr>
          <p:nvPr/>
        </p:nvSpPr>
        <p:spPr bwMode="auto">
          <a:xfrm>
            <a:off x="4500563" y="5805488"/>
            <a:ext cx="1008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800" b="1" dirty="0">
                <a:solidFill>
                  <a:srgbClr val="003871"/>
                </a:solidFill>
              </a:rPr>
              <a:t>Здраве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91144" name="Rectangle 2"/>
          <p:cNvSpPr>
            <a:spLocks noChangeArrowheads="1"/>
          </p:cNvSpPr>
          <p:nvPr/>
        </p:nvSpPr>
        <p:spPr bwMode="auto">
          <a:xfrm>
            <a:off x="5653088" y="5805488"/>
            <a:ext cx="1439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800" b="1" dirty="0">
                <a:solidFill>
                  <a:srgbClr val="003871"/>
                </a:solidFill>
              </a:rPr>
              <a:t>Природа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91145" name="Rectangle 2"/>
          <p:cNvSpPr>
            <a:spLocks noChangeArrowheads="1"/>
          </p:cNvSpPr>
          <p:nvPr/>
        </p:nvSpPr>
        <p:spPr bwMode="auto">
          <a:xfrm>
            <a:off x="1835150" y="5805488"/>
            <a:ext cx="1008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800" b="1" dirty="0">
                <a:solidFill>
                  <a:srgbClr val="003871"/>
                </a:solidFill>
              </a:rPr>
              <a:t>Спорт</a:t>
            </a:r>
            <a:endParaRPr lang="de-AT" sz="1800" b="1" dirty="0">
              <a:solidFill>
                <a:srgbClr val="0038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2" grpId="0"/>
      <p:bldP spid="91143" grpId="0"/>
      <p:bldP spid="91144" grpId="0"/>
      <p:bldP spid="91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neu_eukarte_zoom_gesam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2025"/>
            <a:ext cx="4403725" cy="4652963"/>
          </a:xfrm>
          <a:prstGeom prst="rect">
            <a:avLst/>
          </a:prstGeom>
          <a:noFill/>
        </p:spPr>
      </p:pic>
      <p:sp>
        <p:nvSpPr>
          <p:cNvPr id="95235" name="Rectangle 25"/>
          <p:cNvSpPr>
            <a:spLocks noChangeArrowheads="1"/>
          </p:cNvSpPr>
          <p:nvPr/>
        </p:nvSpPr>
        <p:spPr bwMode="auto">
          <a:xfrm>
            <a:off x="0" y="119697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AT" sz="1600" b="1" dirty="0"/>
              <a:t>          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42925" y="1497013"/>
            <a:ext cx="70532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2400" b="1" dirty="0">
                <a:solidFill>
                  <a:srgbClr val="003871"/>
                </a:solidFill>
              </a:rPr>
              <a:t>Долна Австрия</a:t>
            </a:r>
            <a:r>
              <a:rPr lang="en-US" sz="2400" b="1" dirty="0">
                <a:solidFill>
                  <a:srgbClr val="003871"/>
                </a:solidFill>
              </a:rPr>
              <a:t> </a:t>
            </a:r>
            <a:r>
              <a:rPr lang="de-AT" sz="2400" b="1" dirty="0">
                <a:solidFill>
                  <a:srgbClr val="003871"/>
                </a:solidFill>
              </a:rPr>
              <a:t> goes international</a:t>
            </a:r>
          </a:p>
        </p:txBody>
      </p:sp>
      <p:sp>
        <p:nvSpPr>
          <p:cNvPr id="95237" name="Rectangle 13"/>
          <p:cNvSpPr>
            <a:spLocks noChangeArrowheads="1"/>
          </p:cNvSpPr>
          <p:nvPr/>
        </p:nvSpPr>
        <p:spPr bwMode="auto">
          <a:xfrm>
            <a:off x="4643438" y="2276475"/>
            <a:ext cx="4105275" cy="41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500" dirty="0"/>
              <a:t> </a:t>
            </a:r>
            <a:r>
              <a:rPr lang="de-AT" sz="1500" dirty="0">
                <a:solidFill>
                  <a:srgbClr val="003871"/>
                </a:solidFill>
              </a:rPr>
              <a:t>c</a:t>
            </a:r>
            <a:r>
              <a:rPr lang="bg-BG" sz="1500" dirty="0">
                <a:solidFill>
                  <a:srgbClr val="003871"/>
                </a:solidFill>
              </a:rPr>
              <a:t>лед </a:t>
            </a:r>
            <a:r>
              <a:rPr lang="de-AT" sz="1500" b="1" dirty="0">
                <a:solidFill>
                  <a:srgbClr val="003871"/>
                </a:solidFill>
              </a:rPr>
              <a:t>2004</a:t>
            </a:r>
            <a:r>
              <a:rPr lang="de-AT" sz="1500" dirty="0">
                <a:solidFill>
                  <a:srgbClr val="003871"/>
                </a:solidFill>
              </a:rPr>
              <a:t> – </a:t>
            </a:r>
            <a:r>
              <a:rPr lang="bg-BG" sz="1500" dirty="0">
                <a:solidFill>
                  <a:srgbClr val="003871"/>
                </a:solidFill>
              </a:rPr>
              <a:t>силно фокусиране върху </a:t>
            </a:r>
            <a:r>
              <a:rPr lang="de-AT" sz="1500" dirty="0">
                <a:solidFill>
                  <a:srgbClr val="003871"/>
                </a:solidFill>
              </a:rPr>
              <a:t/>
            </a:r>
            <a:br>
              <a:rPr lang="de-AT" sz="1500" dirty="0">
                <a:solidFill>
                  <a:srgbClr val="003871"/>
                </a:solidFill>
              </a:rPr>
            </a:br>
            <a:r>
              <a:rPr lang="de-AT" sz="1500" dirty="0">
                <a:solidFill>
                  <a:srgbClr val="003871"/>
                </a:solidFill>
              </a:rPr>
              <a:t>  CEE-</a:t>
            </a:r>
            <a:r>
              <a:rPr lang="bg-BG" sz="1500" dirty="0">
                <a:solidFill>
                  <a:srgbClr val="003871"/>
                </a:solidFill>
              </a:rPr>
              <a:t>страните (централно- и </a:t>
            </a:r>
            <a:r>
              <a:rPr lang="de-AT" sz="1500" dirty="0">
                <a:solidFill>
                  <a:srgbClr val="003871"/>
                </a:solidFill>
              </a:rPr>
              <a:t/>
            </a:r>
            <a:br>
              <a:rPr lang="de-AT" sz="1500" dirty="0">
                <a:solidFill>
                  <a:srgbClr val="003871"/>
                </a:solidFill>
              </a:rPr>
            </a:br>
            <a:r>
              <a:rPr lang="de-AT" sz="1500" dirty="0">
                <a:solidFill>
                  <a:srgbClr val="003871"/>
                </a:solidFill>
              </a:rPr>
              <a:t>  </a:t>
            </a:r>
            <a:r>
              <a:rPr lang="bg-BG" sz="1500" dirty="0">
                <a:solidFill>
                  <a:srgbClr val="003871"/>
                </a:solidFill>
              </a:rPr>
              <a:t>източноевропейските страни)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bg-BG" sz="15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500" dirty="0">
                <a:solidFill>
                  <a:srgbClr val="003871"/>
                </a:solidFill>
              </a:rPr>
              <a:t> </a:t>
            </a:r>
            <a:r>
              <a:rPr lang="bg-BG" sz="1500" dirty="0">
                <a:solidFill>
                  <a:srgbClr val="003871"/>
                </a:solidFill>
              </a:rPr>
              <a:t>Основаване на собствени бюра</a:t>
            </a:r>
            <a:r>
              <a:rPr lang="de-AT" sz="1500" dirty="0">
                <a:solidFill>
                  <a:srgbClr val="003871"/>
                </a:solidFill>
              </a:rPr>
              <a:t> </a:t>
            </a:r>
            <a:r>
              <a:rPr lang="bg-BG" sz="1500" dirty="0">
                <a:solidFill>
                  <a:srgbClr val="003871"/>
                </a:solidFill>
              </a:rPr>
              <a:t>в </a:t>
            </a:r>
            <a:r>
              <a:rPr lang="bg-BG" sz="1500" b="1" dirty="0">
                <a:solidFill>
                  <a:srgbClr val="003871"/>
                </a:solidFill>
              </a:rPr>
              <a:t>Чехия</a:t>
            </a:r>
            <a:r>
              <a:rPr lang="bg-BG" sz="1500" dirty="0">
                <a:solidFill>
                  <a:srgbClr val="003871"/>
                </a:solidFill>
              </a:rPr>
              <a:t>, </a:t>
            </a:r>
            <a:r>
              <a:rPr lang="de-AT" sz="1500" dirty="0">
                <a:solidFill>
                  <a:srgbClr val="003871"/>
                </a:solidFill>
              </a:rPr>
              <a:t/>
            </a:r>
            <a:br>
              <a:rPr lang="de-AT" sz="1500" dirty="0">
                <a:solidFill>
                  <a:srgbClr val="003871"/>
                </a:solidFill>
              </a:rPr>
            </a:br>
            <a:r>
              <a:rPr lang="de-AT" sz="1500" dirty="0">
                <a:solidFill>
                  <a:srgbClr val="003871"/>
                </a:solidFill>
              </a:rPr>
              <a:t>  </a:t>
            </a:r>
            <a:r>
              <a:rPr lang="bg-BG" sz="1500" b="1" dirty="0">
                <a:solidFill>
                  <a:srgbClr val="003871"/>
                </a:solidFill>
              </a:rPr>
              <a:t>Словакия</a:t>
            </a:r>
            <a:r>
              <a:rPr lang="bg-BG" sz="1500" dirty="0">
                <a:solidFill>
                  <a:srgbClr val="003871"/>
                </a:solidFill>
              </a:rPr>
              <a:t>,</a:t>
            </a:r>
            <a:r>
              <a:rPr lang="de-AT" sz="1500" dirty="0">
                <a:solidFill>
                  <a:srgbClr val="003871"/>
                </a:solidFill>
              </a:rPr>
              <a:t> </a:t>
            </a:r>
            <a:r>
              <a:rPr lang="bg-BG" sz="1500" b="1" dirty="0">
                <a:solidFill>
                  <a:srgbClr val="003871"/>
                </a:solidFill>
              </a:rPr>
              <a:t>Унгария</a:t>
            </a:r>
            <a:r>
              <a:rPr lang="de-AT" sz="1500" dirty="0">
                <a:solidFill>
                  <a:srgbClr val="003871"/>
                </a:solidFill>
              </a:rPr>
              <a:t>, </a:t>
            </a:r>
            <a:r>
              <a:rPr lang="bg-BG" sz="1500" b="1" dirty="0">
                <a:solidFill>
                  <a:srgbClr val="003871"/>
                </a:solidFill>
              </a:rPr>
              <a:t>Полша</a:t>
            </a:r>
            <a:r>
              <a:rPr lang="de-AT" sz="1500" dirty="0">
                <a:solidFill>
                  <a:srgbClr val="003871"/>
                </a:solidFill>
              </a:rPr>
              <a:t>, </a:t>
            </a:r>
            <a:r>
              <a:rPr lang="bg-BG" sz="1500" b="1" dirty="0">
                <a:solidFill>
                  <a:srgbClr val="003871"/>
                </a:solidFill>
              </a:rPr>
              <a:t>Румъния</a:t>
            </a:r>
            <a:endParaRPr lang="de-AT" sz="1500" b="1" dirty="0">
              <a:solidFill>
                <a:srgbClr val="0038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de-AT" sz="15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500" b="1" dirty="0">
                <a:solidFill>
                  <a:srgbClr val="003871"/>
                </a:solidFill>
              </a:rPr>
              <a:t> 2010</a:t>
            </a:r>
            <a:r>
              <a:rPr lang="de-AT" sz="1500" dirty="0">
                <a:solidFill>
                  <a:srgbClr val="003871"/>
                </a:solidFill>
              </a:rPr>
              <a:t> – 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500" dirty="0">
                <a:solidFill>
                  <a:srgbClr val="003871"/>
                </a:solidFill>
              </a:rPr>
              <a:t>Коопериране с ЕМЦ</a:t>
            </a:r>
            <a:r>
              <a:rPr lang="de-AT" sz="1500" dirty="0">
                <a:solidFill>
                  <a:srgbClr val="003871"/>
                </a:solidFill>
              </a:rPr>
              <a:t>/</a:t>
            </a:r>
            <a:r>
              <a:rPr lang="bg-BG" sz="1500" dirty="0">
                <a:solidFill>
                  <a:srgbClr val="003871"/>
                </a:solidFill>
              </a:rPr>
              <a:t>София</a:t>
            </a:r>
            <a:endParaRPr lang="de-AT" sz="15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de-AT" sz="15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500" dirty="0">
                <a:solidFill>
                  <a:srgbClr val="003871"/>
                </a:solidFill>
              </a:rPr>
              <a:t> o</a:t>
            </a:r>
            <a:r>
              <a:rPr lang="bg-BG" sz="1500" dirty="0">
                <a:solidFill>
                  <a:srgbClr val="003871"/>
                </a:solidFill>
              </a:rPr>
              <a:t>коло</a:t>
            </a:r>
            <a:r>
              <a:rPr lang="de-AT" sz="1500" dirty="0">
                <a:solidFill>
                  <a:srgbClr val="003871"/>
                </a:solidFill>
              </a:rPr>
              <a:t> </a:t>
            </a:r>
            <a:r>
              <a:rPr lang="de-AT" sz="1500" b="1" dirty="0">
                <a:solidFill>
                  <a:srgbClr val="003871"/>
                </a:solidFill>
              </a:rPr>
              <a:t>250 </a:t>
            </a:r>
            <a:r>
              <a:rPr lang="bg-BG" sz="1500" b="1" dirty="0">
                <a:solidFill>
                  <a:srgbClr val="003871"/>
                </a:solidFill>
              </a:rPr>
              <a:t>клиенти</a:t>
            </a:r>
            <a:r>
              <a:rPr lang="de-AT" sz="1500" dirty="0">
                <a:solidFill>
                  <a:srgbClr val="003871"/>
                </a:solidFill>
              </a:rPr>
              <a:t> </a:t>
            </a:r>
            <a:r>
              <a:rPr lang="bg-BG" sz="1500" dirty="0">
                <a:solidFill>
                  <a:srgbClr val="003871"/>
                </a:solidFill>
              </a:rPr>
              <a:t>годишно се</a:t>
            </a:r>
            <a:r>
              <a:rPr lang="de-AT" sz="1500" dirty="0">
                <a:solidFill>
                  <a:srgbClr val="003871"/>
                </a:solidFill>
              </a:rPr>
              <a:t> </a:t>
            </a:r>
            <a:br>
              <a:rPr lang="de-AT" sz="1500" dirty="0">
                <a:solidFill>
                  <a:srgbClr val="003871"/>
                </a:solidFill>
              </a:rPr>
            </a:br>
            <a:r>
              <a:rPr lang="de-AT" sz="1500" dirty="0">
                <a:solidFill>
                  <a:srgbClr val="003871"/>
                </a:solidFill>
              </a:rPr>
              <a:t>   </a:t>
            </a:r>
            <a:r>
              <a:rPr lang="bg-BG" sz="1500" dirty="0">
                <a:solidFill>
                  <a:srgbClr val="003871"/>
                </a:solidFill>
              </a:rPr>
              <a:t>подпомагат</a:t>
            </a:r>
            <a:endParaRPr lang="de-AT" sz="1500" dirty="0">
              <a:solidFill>
                <a:srgbClr val="00387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endParaRPr lang="de-AT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557338"/>
            <a:ext cx="8529637" cy="419100"/>
          </a:xfrm>
        </p:spPr>
        <p:txBody>
          <a:bodyPr/>
          <a:lstStyle/>
          <a:p>
            <a:r>
              <a:rPr lang="de-AT" dirty="0" smtClean="0"/>
              <a:t>ecoplus International – </a:t>
            </a:r>
            <a:r>
              <a:rPr lang="bg-BG" dirty="0" smtClean="0"/>
              <a:t>с</a:t>
            </a:r>
            <a:r>
              <a:rPr lang="de-AT" dirty="0" smtClean="0"/>
              <a:t> ecoplus </a:t>
            </a:r>
            <a:r>
              <a:rPr lang="bg-BG" dirty="0" smtClean="0"/>
              <a:t>в нова</a:t>
            </a:r>
            <a:r>
              <a:rPr lang="de-AT" dirty="0" smtClean="0"/>
              <a:t> E</a:t>
            </a:r>
            <a:r>
              <a:rPr lang="bg-BG" dirty="0" smtClean="0"/>
              <a:t>вропа</a:t>
            </a:r>
            <a:endParaRPr lang="de-AT" b="0" dirty="0" smtClean="0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684213" y="2422525"/>
            <a:ext cx="75596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dirty="0">
                <a:solidFill>
                  <a:srgbClr val="003871"/>
                </a:solidFill>
              </a:rPr>
              <a:t> </a:t>
            </a:r>
            <a:r>
              <a:rPr lang="bg-BG" sz="1800" dirty="0">
                <a:solidFill>
                  <a:srgbClr val="003871"/>
                </a:solidFill>
              </a:rPr>
              <a:t>Възможност за подкрепа за предприятия</a:t>
            </a:r>
            <a:endParaRPr lang="de-AT" sz="1800" dirty="0">
              <a:solidFill>
                <a:srgbClr val="003871"/>
              </a:solidFill>
            </a:endParaRPr>
          </a:p>
          <a:p>
            <a:pPr marL="742950" lvl="1" indent="-285750"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bg-BG" dirty="0">
                <a:solidFill>
                  <a:srgbClr val="003871"/>
                </a:solidFill>
              </a:rPr>
              <a:t>Търсене на </a:t>
            </a:r>
            <a:r>
              <a:rPr lang="bg-BG" dirty="0" smtClean="0">
                <a:solidFill>
                  <a:srgbClr val="003871"/>
                </a:solidFill>
              </a:rPr>
              <a:t>партньори</a:t>
            </a:r>
            <a:endParaRPr lang="de-AT" dirty="0">
              <a:solidFill>
                <a:srgbClr val="003871"/>
              </a:solidFill>
            </a:endParaRPr>
          </a:p>
          <a:p>
            <a:pPr marL="742950" lvl="1" indent="-285750"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bg-BG" dirty="0">
                <a:solidFill>
                  <a:srgbClr val="003871"/>
                </a:solidFill>
              </a:rPr>
              <a:t>Информация и консултации за възможностти за подпомагане</a:t>
            </a:r>
            <a:endParaRPr lang="de-AT" dirty="0">
              <a:solidFill>
                <a:srgbClr val="003871"/>
              </a:solidFill>
            </a:endParaRPr>
          </a:p>
          <a:p>
            <a:pPr marL="742950" lvl="1" indent="-285750"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bg-BG" dirty="0">
                <a:solidFill>
                  <a:srgbClr val="003871"/>
                </a:solidFill>
              </a:rPr>
              <a:t>Анализ на пазари</a:t>
            </a:r>
            <a:endParaRPr lang="de-AT" dirty="0">
              <a:solidFill>
                <a:srgbClr val="003871"/>
              </a:solidFill>
            </a:endParaRPr>
          </a:p>
          <a:p>
            <a:pPr marL="742950" lvl="1" indent="-285750"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bg-BG" dirty="0">
                <a:solidFill>
                  <a:srgbClr val="003871"/>
                </a:solidFill>
              </a:rPr>
              <a:t>Подпомагане търсене на доставка и търгове</a:t>
            </a:r>
            <a:endParaRPr lang="de-AT" dirty="0">
              <a:solidFill>
                <a:srgbClr val="003871"/>
              </a:solidFill>
            </a:endParaRPr>
          </a:p>
          <a:p>
            <a:pPr marL="742950" lvl="1" indent="-285750"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bg-BG" dirty="0">
                <a:solidFill>
                  <a:srgbClr val="003871"/>
                </a:solidFill>
              </a:rPr>
              <a:t>Помощ при търсене офиси и бизнес- площи</a:t>
            </a:r>
            <a:endParaRPr lang="de-AT" dirty="0">
              <a:solidFill>
                <a:srgbClr val="003871"/>
              </a:solidFill>
            </a:endParaRPr>
          </a:p>
          <a:p>
            <a:pPr marL="742950" lvl="1" indent="-285750"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bg-BG" dirty="0">
                <a:solidFill>
                  <a:srgbClr val="003871"/>
                </a:solidFill>
              </a:rPr>
              <a:t>Подпомагане</a:t>
            </a:r>
            <a:r>
              <a:rPr lang="de-AT" dirty="0">
                <a:solidFill>
                  <a:srgbClr val="003871"/>
                </a:solidFill>
              </a:rPr>
              <a:t> </a:t>
            </a:r>
            <a:r>
              <a:rPr lang="bg-BG" dirty="0">
                <a:solidFill>
                  <a:srgbClr val="003871"/>
                </a:solidFill>
              </a:rPr>
              <a:t>при к</a:t>
            </a:r>
            <a:r>
              <a:rPr lang="de-AT" dirty="0">
                <a:solidFill>
                  <a:srgbClr val="003871"/>
                </a:solidFill>
              </a:rPr>
              <a:t>o</a:t>
            </a:r>
            <a:r>
              <a:rPr lang="bg-BG" dirty="0">
                <a:solidFill>
                  <a:srgbClr val="003871"/>
                </a:solidFill>
              </a:rPr>
              <a:t>нтакти с учреждения и власти</a:t>
            </a:r>
            <a:r>
              <a:rPr lang="de-AT" dirty="0">
                <a:solidFill>
                  <a:srgbClr val="003871"/>
                </a:solidFill>
              </a:rPr>
              <a:t> </a:t>
            </a: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800" b="1" dirty="0">
                <a:solidFill>
                  <a:srgbClr val="003871"/>
                </a:solidFill>
              </a:rPr>
              <a:t> </a:t>
            </a:r>
            <a:r>
              <a:rPr lang="bg-BG" sz="1800" b="1" dirty="0">
                <a:solidFill>
                  <a:srgbClr val="003871"/>
                </a:solidFill>
              </a:rPr>
              <a:t>Създаване</a:t>
            </a:r>
            <a:r>
              <a:rPr lang="de-AT" sz="1800" b="1" dirty="0">
                <a:solidFill>
                  <a:srgbClr val="003871"/>
                </a:solidFill>
              </a:rPr>
              <a:t> </a:t>
            </a:r>
            <a:r>
              <a:rPr lang="bg-BG" sz="1800" b="1" dirty="0">
                <a:solidFill>
                  <a:srgbClr val="003871"/>
                </a:solidFill>
              </a:rPr>
              <a:t>трансгранични контакти</a:t>
            </a:r>
            <a:r>
              <a:rPr lang="de-AT" sz="1800" b="1" dirty="0">
                <a:solidFill>
                  <a:srgbClr val="003871"/>
                </a:solidFill>
              </a:rPr>
              <a:t> &amp; </a:t>
            </a:r>
            <a:r>
              <a:rPr lang="bg-BG" sz="1800" b="1" dirty="0">
                <a:solidFill>
                  <a:srgbClr val="003871"/>
                </a:solidFill>
              </a:rPr>
              <a:t>връзки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82958" name="Rectangle 2"/>
          <p:cNvSpPr>
            <a:spLocks noChangeArrowheads="1"/>
          </p:cNvSpPr>
          <p:nvPr/>
        </p:nvSpPr>
        <p:spPr bwMode="auto">
          <a:xfrm>
            <a:off x="611188" y="5949950"/>
            <a:ext cx="2447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1800" b="1" dirty="0">
                <a:solidFill>
                  <a:srgbClr val="003871"/>
                </a:solidFill>
              </a:rPr>
              <a:t>Mo</a:t>
            </a:r>
            <a:r>
              <a:rPr lang="bg-BG" sz="1800" b="1" dirty="0">
                <a:solidFill>
                  <a:srgbClr val="003871"/>
                </a:solidFill>
              </a:rPr>
              <a:t>тивация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82959" name="Rectangle 2"/>
          <p:cNvSpPr>
            <a:spLocks noChangeArrowheads="1"/>
          </p:cNvSpPr>
          <p:nvPr/>
        </p:nvSpPr>
        <p:spPr bwMode="auto">
          <a:xfrm>
            <a:off x="2771775" y="594995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800" b="1" dirty="0">
                <a:solidFill>
                  <a:srgbClr val="003871"/>
                </a:solidFill>
              </a:rPr>
              <a:t>Консултации</a:t>
            </a:r>
            <a:endParaRPr lang="de-AT" sz="1800" b="1" dirty="0">
              <a:solidFill>
                <a:srgbClr val="003871"/>
              </a:solidFill>
            </a:endParaRPr>
          </a:p>
        </p:txBody>
      </p:sp>
      <p:sp>
        <p:nvSpPr>
          <p:cNvPr id="82960" name="Rectangle 2"/>
          <p:cNvSpPr>
            <a:spLocks noChangeArrowheads="1"/>
          </p:cNvSpPr>
          <p:nvPr/>
        </p:nvSpPr>
        <p:spPr bwMode="auto">
          <a:xfrm>
            <a:off x="5076825" y="5949950"/>
            <a:ext cx="4032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bg-BG" sz="1800" b="1" dirty="0">
                <a:solidFill>
                  <a:srgbClr val="003871"/>
                </a:solidFill>
              </a:rPr>
              <a:t>Съпровождане на място</a:t>
            </a:r>
            <a:endParaRPr lang="de-AT" sz="1800" b="1" dirty="0">
              <a:solidFill>
                <a:srgbClr val="003871"/>
              </a:solidFill>
            </a:endParaRPr>
          </a:p>
        </p:txBody>
      </p:sp>
      <p:pic>
        <p:nvPicPr>
          <p:cNvPr id="82961" name="Picture 17" descr="Frau_SK_Mont_klein"/>
          <p:cNvPicPr>
            <a:picLocks noChangeAspect="1" noChangeArrowheads="1"/>
          </p:cNvPicPr>
          <p:nvPr/>
        </p:nvPicPr>
        <p:blipFill>
          <a:blip r:embed="rId2" cstate="print"/>
          <a:srcRect l="21613" r="5351"/>
          <a:stretch>
            <a:fillRect/>
          </a:stretch>
        </p:blipFill>
        <p:spPr bwMode="auto">
          <a:xfrm>
            <a:off x="6732588" y="2636838"/>
            <a:ext cx="1798637" cy="244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/>
      <p:bldP spid="82959" grpId="0"/>
      <p:bldP spid="829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519238"/>
            <a:ext cx="7843837" cy="792162"/>
          </a:xfrm>
        </p:spPr>
        <p:txBody>
          <a:bodyPr/>
          <a:lstStyle/>
          <a:p>
            <a:r>
              <a:rPr lang="bg-BG" sz="2000" dirty="0" smtClean="0"/>
              <a:t>Експорт от  Долна Австрия</a:t>
            </a:r>
            <a:r>
              <a:rPr lang="de-AT" sz="2000" dirty="0" smtClean="0"/>
              <a:t> – </a:t>
            </a:r>
            <a:r>
              <a:rPr lang="bg-BG" sz="2000" dirty="0" smtClean="0"/>
              <a:t>още потенциал за България</a:t>
            </a:r>
            <a:endParaRPr lang="de-AT" sz="1400" b="0" dirty="0" smtClean="0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82563" y="2176463"/>
          <a:ext cx="6648450" cy="4360862"/>
        </p:xfrm>
        <a:graphic>
          <a:graphicData uri="http://schemas.openxmlformats.org/presentationml/2006/ole">
            <p:oleObj spid="_x0000_s92163" name="Diagramm" r:id="rId3" imgW="5629212" imgH="3695785" progId="Excel.Chart.8">
              <p:embed/>
            </p:oleObj>
          </a:graphicData>
        </a:graphic>
      </p:graphicFrame>
      <p:sp>
        <p:nvSpPr>
          <p:cNvPr id="92164" name="Rectangle 13"/>
          <p:cNvSpPr>
            <a:spLocks noChangeArrowheads="1"/>
          </p:cNvSpPr>
          <p:nvPr/>
        </p:nvSpPr>
        <p:spPr bwMode="auto">
          <a:xfrm>
            <a:off x="5795963" y="2492375"/>
            <a:ext cx="3168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200" dirty="0"/>
              <a:t> </a:t>
            </a:r>
            <a:r>
              <a:rPr lang="de-AT" sz="1200" b="1" dirty="0">
                <a:solidFill>
                  <a:srgbClr val="003871"/>
                </a:solidFill>
              </a:rPr>
              <a:t>21,83 %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200" dirty="0">
                <a:solidFill>
                  <a:srgbClr val="003871"/>
                </a:solidFill>
              </a:rPr>
              <a:t>от експорта </a:t>
            </a:r>
            <a:r>
              <a:rPr lang="bg-BG" sz="1200" b="1" dirty="0">
                <a:solidFill>
                  <a:srgbClr val="003871"/>
                </a:solidFill>
              </a:rPr>
              <a:t>на Долна Австрия</a:t>
            </a:r>
            <a:r>
              <a:rPr lang="bg-BG" sz="1200" dirty="0">
                <a:solidFill>
                  <a:srgbClr val="003871"/>
                </a:solidFill>
              </a:rPr>
              <a:t> </a:t>
            </a:r>
            <a:r>
              <a:rPr lang="de-AT" sz="1200" dirty="0">
                <a:solidFill>
                  <a:srgbClr val="003871"/>
                </a:solidFill>
              </a:rPr>
              <a:t/>
            </a:r>
            <a:br>
              <a:rPr lang="de-AT" sz="1200" dirty="0">
                <a:solidFill>
                  <a:srgbClr val="003871"/>
                </a:solidFill>
              </a:rPr>
            </a:br>
            <a:r>
              <a:rPr lang="de-AT" sz="1200" dirty="0">
                <a:solidFill>
                  <a:srgbClr val="003871"/>
                </a:solidFill>
              </a:rPr>
              <a:t>   </a:t>
            </a:r>
            <a:r>
              <a:rPr lang="bg-BG" sz="1200" dirty="0">
                <a:solidFill>
                  <a:srgbClr val="003871"/>
                </a:solidFill>
              </a:rPr>
              <a:t>в тези пазари</a:t>
            </a:r>
            <a:endParaRPr lang="de-AT" sz="1200" b="1" dirty="0">
              <a:solidFill>
                <a:srgbClr val="003871"/>
              </a:solidFill>
            </a:endParaRP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de-AT" sz="1200" b="1" dirty="0">
                <a:solidFill>
                  <a:srgbClr val="003871"/>
                </a:solidFill>
              </a:rPr>
              <a:t>13,67 %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200" dirty="0">
                <a:solidFill>
                  <a:srgbClr val="003871"/>
                </a:solidFill>
              </a:rPr>
              <a:t>от </a:t>
            </a:r>
            <a:r>
              <a:rPr lang="bg-BG" sz="1200" b="1" dirty="0">
                <a:solidFill>
                  <a:srgbClr val="003871"/>
                </a:solidFill>
              </a:rPr>
              <a:t>австрийския</a:t>
            </a:r>
            <a:r>
              <a:rPr lang="bg-BG" sz="1200" dirty="0">
                <a:solidFill>
                  <a:srgbClr val="003871"/>
                </a:solidFill>
              </a:rPr>
              <a:t> </a:t>
            </a:r>
            <a:r>
              <a:rPr lang="bg-BG" sz="1200" b="1" dirty="0">
                <a:solidFill>
                  <a:srgbClr val="003871"/>
                </a:solidFill>
              </a:rPr>
              <a:t>експорт</a:t>
            </a:r>
            <a:r>
              <a:rPr lang="bg-BG" sz="1200" dirty="0">
                <a:solidFill>
                  <a:srgbClr val="003871"/>
                </a:solidFill>
              </a:rPr>
              <a:t> в тези </a:t>
            </a:r>
            <a:r>
              <a:rPr lang="de-AT" sz="1200" dirty="0">
                <a:solidFill>
                  <a:srgbClr val="003871"/>
                </a:solidFill>
              </a:rPr>
              <a:t/>
            </a:r>
            <a:br>
              <a:rPr lang="de-AT" sz="1200" dirty="0">
                <a:solidFill>
                  <a:srgbClr val="003871"/>
                </a:solidFill>
              </a:rPr>
            </a:br>
            <a:r>
              <a:rPr lang="de-AT" sz="1200" dirty="0">
                <a:solidFill>
                  <a:srgbClr val="003871"/>
                </a:solidFill>
              </a:rPr>
              <a:t>   </a:t>
            </a:r>
            <a:r>
              <a:rPr lang="bg-BG" sz="1200" dirty="0">
                <a:solidFill>
                  <a:srgbClr val="003871"/>
                </a:solidFill>
              </a:rPr>
              <a:t>пазари</a:t>
            </a:r>
            <a:endParaRPr lang="de-AT" sz="1200" b="1" dirty="0">
              <a:solidFill>
                <a:srgbClr val="003871"/>
              </a:solidFill>
            </a:endParaRP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None/>
            </a:pPr>
            <a:endParaRPr lang="de-AT" sz="1200" b="1" dirty="0">
              <a:solidFill>
                <a:srgbClr val="003871"/>
              </a:solidFill>
            </a:endParaRP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200" dirty="0">
                <a:solidFill>
                  <a:srgbClr val="003871"/>
                </a:solidFill>
              </a:rPr>
              <a:t>около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de-AT" sz="1200" b="1" dirty="0">
                <a:solidFill>
                  <a:srgbClr val="003871"/>
                </a:solidFill>
              </a:rPr>
              <a:t>1 %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200" dirty="0">
                <a:solidFill>
                  <a:srgbClr val="003871"/>
                </a:solidFill>
              </a:rPr>
              <a:t>от експорта на Долна Австрия е към </a:t>
            </a:r>
            <a:r>
              <a:rPr lang="bg-BG" sz="1200" b="1" dirty="0">
                <a:solidFill>
                  <a:srgbClr val="003871"/>
                </a:solidFill>
              </a:rPr>
              <a:t>България</a:t>
            </a:r>
            <a:endParaRPr lang="de-AT" sz="1200" b="1" dirty="0">
              <a:solidFill>
                <a:srgbClr val="003871"/>
              </a:solidFill>
            </a:endParaRPr>
          </a:p>
          <a:p>
            <a:pPr eaLnBrk="0" hangingPunct="0">
              <a:lnSpc>
                <a:spcPct val="155000"/>
              </a:lnSpc>
              <a:spcBef>
                <a:spcPct val="20000"/>
              </a:spcBef>
              <a:buClr>
                <a:srgbClr val="003871"/>
              </a:buClr>
              <a:buFont typeface="Wingdings" pitchFamily="2" charset="2"/>
              <a:buChar char="§"/>
            </a:pP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200" dirty="0">
                <a:solidFill>
                  <a:srgbClr val="003871"/>
                </a:solidFill>
              </a:rPr>
              <a:t>около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de-AT" sz="1200" b="1" dirty="0">
                <a:solidFill>
                  <a:srgbClr val="003871"/>
                </a:solidFill>
              </a:rPr>
              <a:t>0,6 %</a:t>
            </a:r>
            <a:r>
              <a:rPr lang="de-AT" sz="1200" dirty="0">
                <a:solidFill>
                  <a:srgbClr val="003871"/>
                </a:solidFill>
              </a:rPr>
              <a:t> </a:t>
            </a:r>
            <a:r>
              <a:rPr lang="bg-BG" sz="1200" dirty="0">
                <a:solidFill>
                  <a:srgbClr val="003871"/>
                </a:solidFill>
              </a:rPr>
              <a:t>от австрийския експорт е </a:t>
            </a:r>
            <a:r>
              <a:rPr lang="de-AT" sz="1200" dirty="0">
                <a:solidFill>
                  <a:srgbClr val="003871"/>
                </a:solidFill>
              </a:rPr>
              <a:t/>
            </a:r>
            <a:br>
              <a:rPr lang="de-AT" sz="1200" dirty="0">
                <a:solidFill>
                  <a:srgbClr val="003871"/>
                </a:solidFill>
              </a:rPr>
            </a:br>
            <a:r>
              <a:rPr lang="de-AT" sz="1200" dirty="0">
                <a:solidFill>
                  <a:srgbClr val="003871"/>
                </a:solidFill>
              </a:rPr>
              <a:t>   </a:t>
            </a:r>
            <a:r>
              <a:rPr lang="bg-BG" sz="1200" dirty="0">
                <a:solidFill>
                  <a:srgbClr val="003871"/>
                </a:solidFill>
              </a:rPr>
              <a:t>към България</a:t>
            </a:r>
            <a:endParaRPr lang="de-AT" sz="1200" dirty="0">
              <a:solidFill>
                <a:srgbClr val="0038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plus_Folienmaster_DE_2007">
  <a:themeElements>
    <a:clrScheme name="ecoplus_Folienmaster_DE_20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oplus_Folienmaster_DE_2007">
      <a:majorFont>
        <a:latin typeface="Arial"/>
        <a:ea typeface="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ecoplus_Folienmaster_DE_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plus_Folienmaster_DE_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plus_Folienmaster_DE_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plus_Folienmaster_DE_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plus_Folienmaster_DE_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plus_Folienmaster_DE_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plus_Folienmaster_DE_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o Folienvorlage Dt">
  <a:themeElements>
    <a:clrScheme name="eco Folienvorlage D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o Folienvorlage D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Folienvorlage D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Folienvorlage D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Folienvorlage D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Folienvorlage D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Folienvorlage D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Folienvorlage D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Folienvorlage D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ecoplus_Folienmaster_DE_2007</Template>
  <TotalTime>346</TotalTime>
  <Words>333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Unicode MS</vt:lpstr>
      <vt:lpstr>Times New Roman</vt:lpstr>
      <vt:lpstr>Arial Black</vt:lpstr>
      <vt:lpstr>Wingdings</vt:lpstr>
      <vt:lpstr>Times</vt:lpstr>
      <vt:lpstr>ecoplus_Folienmaster_DE_2007</vt:lpstr>
      <vt:lpstr>eco Folienvorlage Dt</vt:lpstr>
      <vt:lpstr>Microsoft Office Excel-Diagramm</vt:lpstr>
      <vt:lpstr>Долна Австрия – богат с многообразие европейски регион </vt:lpstr>
      <vt:lpstr>Долна Австрия – област около Виена</vt:lpstr>
      <vt:lpstr>Долна Австрия – област на стопанство- &amp; технология</vt:lpstr>
      <vt:lpstr>Долна Австрия – област на стопанство- &amp; технология</vt:lpstr>
      <vt:lpstr>Долна Австрия –</vt:lpstr>
      <vt:lpstr>Slide 6</vt:lpstr>
      <vt:lpstr>Slide 7</vt:lpstr>
      <vt:lpstr>ecoplus International – с ecoplus в нова Eвропа</vt:lpstr>
      <vt:lpstr>Експорт от  Долна Австрия – още потенциал за България</vt:lpstr>
      <vt:lpstr>ecoplus International в България - фокус</vt:lpstr>
      <vt:lpstr>ecoplus. Стопанската агенция областта Долна Австрия</vt:lpstr>
      <vt:lpstr>ecoplus International контакти:</vt:lpstr>
    </vt:vector>
  </TitlesOfParts>
  <Company>Eco Plus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ecoplus Musterfolien 2007</dc:title>
  <dc:creator>Virginia Stanger</dc:creator>
  <cp:lastModifiedBy>petroslav</cp:lastModifiedBy>
  <cp:revision>161</cp:revision>
  <dcterms:created xsi:type="dcterms:W3CDTF">2007-04-13T08:23:06Z</dcterms:created>
  <dcterms:modified xsi:type="dcterms:W3CDTF">2013-06-10T07:58:47Z</dcterms:modified>
</cp:coreProperties>
</file>